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5143500" cx="9144000"/>
  <p:notesSz cx="6858000" cy="9144000"/>
  <p:embeddedFontLst>
    <p:embeddedFont>
      <p:font typeface="Amatic SC"/>
      <p:regular r:id="rId32"/>
      <p:bold r:id="rId33"/>
    </p:embeddedFont>
    <p:embeddedFont>
      <p:font typeface="Mali"/>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customXml" Target="../customXml/item2.xml"/><Relationship Id="rId21" Type="http://schemas.openxmlformats.org/officeDocument/2006/relationships/slide" Target="slides/slide16.xml"/><Relationship Id="rId34" Type="http://schemas.openxmlformats.org/officeDocument/2006/relationships/font" Target="fonts/Mali-regular.fntdata"/><Relationship Id="rId25" Type="http://schemas.openxmlformats.org/officeDocument/2006/relationships/slide" Target="slides/slide20.xml"/><Relationship Id="rId7" Type="http://schemas.openxmlformats.org/officeDocument/2006/relationships/slide" Target="slides/slide2.xml"/><Relationship Id="rId33" Type="http://schemas.openxmlformats.org/officeDocument/2006/relationships/font" Target="fonts/AmaticSC-bold.fntdata"/><Relationship Id="rId12" Type="http://schemas.openxmlformats.org/officeDocument/2006/relationships/slide" Target="slides/slide7.xml"/><Relationship Id="rId17" Type="http://schemas.openxmlformats.org/officeDocument/2006/relationships/slide" Target="slides/slide12.xml"/><Relationship Id="rId38" Type="http://schemas.openxmlformats.org/officeDocument/2006/relationships/customXml" Target="../customXml/item1.xml"/><Relationship Id="rId20" Type="http://schemas.openxmlformats.org/officeDocument/2006/relationships/slide" Target="slides/slide15.xml"/><Relationship Id="rId2" Type="http://schemas.openxmlformats.org/officeDocument/2006/relationships/viewProps" Target="viewProps.xml"/><Relationship Id="rId29" Type="http://schemas.openxmlformats.org/officeDocument/2006/relationships/slide" Target="slides/slide24.xml"/><Relationship Id="rId16" Type="http://schemas.openxmlformats.org/officeDocument/2006/relationships/slide" Target="slides/slide11.xml"/><Relationship Id="rId24" Type="http://schemas.openxmlformats.org/officeDocument/2006/relationships/slide" Target="slides/slide19.xml"/><Relationship Id="rId1" Type="http://schemas.openxmlformats.org/officeDocument/2006/relationships/theme" Target="theme/theme1.xml"/><Relationship Id="rId6" Type="http://schemas.openxmlformats.org/officeDocument/2006/relationships/slide" Target="slides/slide1.xml"/><Relationship Id="rId11" Type="http://schemas.openxmlformats.org/officeDocument/2006/relationships/slide" Target="slides/slide6.xml"/><Relationship Id="rId32" Type="http://schemas.openxmlformats.org/officeDocument/2006/relationships/font" Target="fonts/AmaticSC-regular.fntdata"/><Relationship Id="rId37" Type="http://schemas.openxmlformats.org/officeDocument/2006/relationships/font" Target="fonts/Mali-boldItalic.fntdata"/><Relationship Id="rId23" Type="http://schemas.openxmlformats.org/officeDocument/2006/relationships/slide" Target="slides/slide18.xml"/><Relationship Id="rId28" Type="http://schemas.openxmlformats.org/officeDocument/2006/relationships/slide" Target="slides/slide23.xml"/><Relationship Id="rId5" Type="http://schemas.openxmlformats.org/officeDocument/2006/relationships/notesMaster" Target="notesMasters/notesMaster1.xml"/><Relationship Id="rId15" Type="http://schemas.openxmlformats.org/officeDocument/2006/relationships/slide" Target="slides/slide10.xml"/><Relationship Id="rId36" Type="http://schemas.openxmlformats.org/officeDocument/2006/relationships/font" Target="fonts/Mali-italic.fntdata"/><Relationship Id="rId31" Type="http://schemas.openxmlformats.org/officeDocument/2006/relationships/slide" Target="slides/slide26.xml"/><Relationship Id="rId10" Type="http://schemas.openxmlformats.org/officeDocument/2006/relationships/slide" Target="slides/slide5.xml"/><Relationship Id="rId19" Type="http://schemas.openxmlformats.org/officeDocument/2006/relationships/slide" Target="slides/slide14.xml"/><Relationship Id="rId22" Type="http://schemas.openxmlformats.org/officeDocument/2006/relationships/slide" Target="slides/slide17.xml"/><Relationship Id="rId4" Type="http://schemas.openxmlformats.org/officeDocument/2006/relationships/slideMaster" Target="slideMasters/slideMaster1.xml"/><Relationship Id="rId9" Type="http://schemas.openxmlformats.org/officeDocument/2006/relationships/slide" Target="slides/slide4.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Mali-bold.fntdata"/><Relationship Id="rId14" Type="http://schemas.openxmlformats.org/officeDocument/2006/relationships/slide" Target="slides/slide9.xml"/><Relationship Id="rId8" Type="http://schemas.openxmlformats.org/officeDocument/2006/relationships/slide" Target="slides/slide3.xml"/><Relationship Id="rId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Welcome to protecting our watersheds!  Today we will be exploring soil.  What is soil made of?  Why is soil important?  Let’s find out!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bac867ab21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bac867ab21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materials did you find in your soil?  What kind of plant life did you find growing around it?  Was it wet or dry?  How would you describe it?  What different colors did you find in your soil?  Write your answers down in your notebook, on a piece of paper, or in a google form provided by your teacher.</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ecee0afe30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ecee0afe30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ecee0afe30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ecee0afe30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e637bc3d21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e637bc3d2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ecee0afe30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ecee0afe30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Thanks for exploring with us, see you soon!</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e637bc3d21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e637bc3d21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Welcome back to protecting our watersheds!  Today we will explore soil further with the help of local soil scientist Yamina Pressler, and then use soil to create art!  Let’s dig in!</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ecee0afe30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ecee0afe30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10554b3ef8c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10554b3ef8c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300">
                <a:solidFill>
                  <a:schemeClr val="dk1"/>
                </a:solidFill>
              </a:rPr>
              <a:t>What skills will we use in our activity today?  Today we will be sharing equipment, being creative, following instructions, and being confident in our painting abilities.  Where are these skills on your comfort zone scale?  </a:t>
            </a:r>
            <a:endParaRPr>
              <a:solidFill>
                <a:schemeClr val="dk1"/>
              </a:solidFill>
            </a:endParaRPr>
          </a:p>
          <a:p>
            <a:pPr indent="0" lvl="0" marL="0" rtl="0" algn="l">
              <a:spcBef>
                <a:spcPts val="0"/>
              </a:spcBef>
              <a:spcAft>
                <a:spcPts val="0"/>
              </a:spcAft>
              <a:buNone/>
            </a:pPr>
            <a:r>
              <a:t/>
            </a:r>
            <a:endParaRPr sz="1300">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ecee0afe30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ecee0afe30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Work in progress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ecee0afe30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ecee0afe30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10554b3ef8c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10554b3ef8c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1"/>
                </a:solidFill>
              </a:rPr>
              <a:t>What skills will we use in our lesson today?  Today we will be thinking like a scientist, </a:t>
            </a:r>
            <a:r>
              <a:rPr lang="en" sz="1300">
                <a:solidFill>
                  <a:schemeClr val="dk1"/>
                </a:solidFill>
              </a:rPr>
              <a:t>staying focused on the task at hand, and following instructions.  Where are these skills on your comfort zone scale?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10554b3ef8c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10554b3ef8c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Thanks for exploring with us, and thanks for protecting our watersheds.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1066c04190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1066c04190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Welcome back to protecting our watersheds!  Today we will dig even deeper and think about what soil means to us.  Make sure you have your soil art from Part B, as you will need them for this next assignment.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10554b3ef8c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10554b3ef8c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1"/>
                </a:solidFill>
              </a:rPr>
              <a:t>What skills will we use in our activity today?  Today we will be working on our communication skills and our teamwork skills.  </a:t>
            </a:r>
            <a:r>
              <a:rPr lang="en" sz="1300">
                <a:solidFill>
                  <a:schemeClr val="dk1"/>
                </a:solidFill>
              </a:rPr>
              <a:t>Throughout</a:t>
            </a:r>
            <a:r>
              <a:rPr lang="en" sz="1300">
                <a:solidFill>
                  <a:schemeClr val="dk1"/>
                </a:solidFill>
              </a:rPr>
              <a:t> the assignment, we will practice being open to different perspectives, sharing ideas, being confident in how we express ourselves, and being creative and maybe trying something new.  Where are these skills on your comfort zone scale?  </a:t>
            </a:r>
            <a:endParaRPr>
              <a:solidFill>
                <a:schemeClr val="dk1"/>
              </a:solidFill>
            </a:endParaRPr>
          </a:p>
          <a:p>
            <a:pPr indent="0" lvl="0" marL="0" rtl="0" algn="l">
              <a:spcBef>
                <a:spcPts val="0"/>
              </a:spcBef>
              <a:spcAft>
                <a:spcPts val="0"/>
              </a:spcAft>
              <a:buNone/>
            </a:pPr>
            <a:r>
              <a:t/>
            </a:r>
            <a:endParaRPr sz="1300">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ecee0afe30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ecee0afe30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bbc0aa3e88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bbc0aa3e8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70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70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b59b9d9581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b59b9d9581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700"/>
              </a:spcBef>
              <a:spcAft>
                <a:spcPts val="0"/>
              </a:spcAft>
              <a:buNone/>
            </a:pPr>
            <a: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700"/>
              </a:spcBef>
              <a:spcAft>
                <a:spcPts val="0"/>
              </a:spcAft>
              <a:buClr>
                <a:schemeClr val="dk1"/>
              </a:buClr>
              <a:buSzPts val="1100"/>
              <a:buFont typeface="Arial"/>
              <a:buNone/>
            </a:pPr>
            <a:r>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b59b9d9581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b59b9d9581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Thanks for exploring with us, and thanks for protecting our watersheds.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10554b3ef8c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10554b3ef8c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300">
                <a:solidFill>
                  <a:schemeClr val="dk1"/>
                </a:solidFill>
              </a:rPr>
              <a:t>Think about where the previous skills land in your comfort zone.  Are they in the middle of your comfort zone, or closer to the growth edge?  Maybe one of those skills are in your yikes zone.  Remember to work together to grow your comfort zones!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afe008f0e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afe008f0e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soil?  Soil, or dirt, is made up of a lot of different things.  Soil is a mixture of rocks, plants, roots, decaying organisms, sand, and all of different sizes!  Soil is essential for human life - not only do we rely on it as solid ground to physically build our homes and lives on, but soil helps create our food!  Soil is where life begins, ends, and starts over again!</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afe008f0eb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afe008f0eb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Times New Roman"/>
                <a:ea typeface="Times New Roman"/>
                <a:cs typeface="Times New Roman"/>
                <a:sym typeface="Times New Roman"/>
              </a:rPr>
              <a:t>Soil is made up of two main categories: Earth materials and Organic materials.  </a:t>
            </a:r>
            <a:r>
              <a:rPr b="1" lang="en" sz="1200">
                <a:solidFill>
                  <a:srgbClr val="00B0F0"/>
                </a:solidFill>
                <a:latin typeface="Times New Roman"/>
                <a:ea typeface="Times New Roman"/>
                <a:cs typeface="Times New Roman"/>
                <a:sym typeface="Times New Roman"/>
              </a:rPr>
              <a:t>Earth materials </a:t>
            </a:r>
            <a:r>
              <a:rPr lang="en" sz="1200">
                <a:solidFill>
                  <a:schemeClr val="dk1"/>
                </a:solidFill>
                <a:latin typeface="Times New Roman"/>
                <a:ea typeface="Times New Roman"/>
                <a:cs typeface="Times New Roman"/>
                <a:sym typeface="Times New Roman"/>
              </a:rPr>
              <a:t>are the various solids, liquids, and gases that make up the Earth</a:t>
            </a:r>
            <a:r>
              <a:rPr lang="en" sz="1200">
                <a:solidFill>
                  <a:schemeClr val="dk1"/>
                </a:solidFill>
              </a:rPr>
              <a:t>.  All the different sized rocks, water, and air found in soil are the earth materials.  Organic materials are all the remains of dead plants and animals that break down in the soil, such as leaves or roots. </a:t>
            </a:r>
            <a:endParaRPr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bac867ab21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bac867ab21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soil, we describe diggable, solid earth materials by their size.  Diggable earth material might contain: Pebbles, gravel, sand, silt, or clay.  Some soils might have a mixture of all these different sized rocks, while some soils might be made of all one size - like all sand or all clay.</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afe008f0eb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afe008f0e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Pebbles are the largest rocks found in soil, with an average size between 6-64mm.  For reference, that’s between the size of a tennis ball down to about a pencil eraser.  Rocks that are between 2-6mm are called gravel. Gravel is smaller than a pencil eraser but larger than the thickness of a nickel coin. As rocks break down further into 1-2mm pieces, we call this sand.  Rock particles that are smaller than 1mm are called silt.  When pieces become too small to see with the eye alone, we call this clay.  Clay becomes very slippery and sticky when wet.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afe008f0eb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afe008f0eb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Times New Roman"/>
                <a:ea typeface="Times New Roman"/>
                <a:cs typeface="Times New Roman"/>
                <a:sym typeface="Times New Roman"/>
              </a:rPr>
              <a:t>Organic materials are the remains of dead plants and animals found in soil.  As the organic material decays, it breaks down into tiny pieces of soil organic matter.</a:t>
            </a:r>
            <a:r>
              <a:rPr lang="en" sz="1200">
                <a:solidFill>
                  <a:schemeClr val="dk1"/>
                </a:solidFill>
              </a:rPr>
              <a:t>  Organic materials are very important to soil.  They provide nutrients to support life that grows from the soil, and they help retain or hold water. </a:t>
            </a:r>
            <a:endParaRPr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b59b9d9581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b59b9d9581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Have you ever wondered what makes up the soil in your backyard?  Let’s explore!  First, find a spot around your home or school with soil (make sure you have permission to grab soil from that spot).  Then, grab a handful of soil and place it on a paper plate, a paper towel, or just a flat surface will do.  Lastly, separate the different pieces of soil you find by size and material.  Let’s see what you find.</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4.png"/><Relationship Id="rId4" Type="http://schemas.openxmlformats.org/officeDocument/2006/relationships/image" Target="../media/image15.png"/><Relationship Id="rId5" Type="http://schemas.openxmlformats.org/officeDocument/2006/relationships/image" Target="../media/image9.gif"/><Relationship Id="rId6" Type="http://schemas.openxmlformats.org/officeDocument/2006/relationships/hyperlink" Target="http://drive.google.com/file/d/1aPvo2dhuYODgm_49mvTXYBhheSZTtbhq/view" TargetMode="External"/><Relationship Id="rId7"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1.png"/><Relationship Id="rId5" Type="http://schemas.openxmlformats.org/officeDocument/2006/relationships/image" Target="../media/image42.jpg"/><Relationship Id="rId6" Type="http://schemas.openxmlformats.org/officeDocument/2006/relationships/image" Target="../media/image37.png"/><Relationship Id="rId7" Type="http://schemas.openxmlformats.org/officeDocument/2006/relationships/image" Target="../media/image29.jpg"/><Relationship Id="rId8" Type="http://schemas.openxmlformats.org/officeDocument/2006/relationships/hyperlink" Target="http://drive.google.com/file/d/1uuhPznzge4y36q_udGvth21mLhgltlJZ/view"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8.jpg"/><Relationship Id="rId4" Type="http://schemas.openxmlformats.org/officeDocument/2006/relationships/hyperlink" Target="http://drive.google.com/file/d/1syZ7U8OFYe_9asVNZxTVT9DpaJWA4h6i/view" TargetMode="External"/><Relationship Id="rId5"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www.youtube.com/watch?v=plz6dC05SXo" TargetMode="External"/><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9.jpg"/><Relationship Id="rId4" Type="http://schemas.openxmlformats.org/officeDocument/2006/relationships/hyperlink" Target="http://drive.google.com/file/d/18Df6NW1R7kr7yuEX1I52YbLfRYSR2zRd/view" TargetMode="External"/><Relationship Id="rId5"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0.jpg"/><Relationship Id="rId4" Type="http://schemas.openxmlformats.org/officeDocument/2006/relationships/image" Target="../media/image15.png"/><Relationship Id="rId5" Type="http://schemas.openxmlformats.org/officeDocument/2006/relationships/hyperlink" Target="http://drive.google.com/file/d/13xLmV5QjUKOBs6lWv9mTmVFkgLsB1mvA/view" TargetMode="External"/><Relationship Id="rId6"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4.png"/><Relationship Id="rId4" Type="http://schemas.openxmlformats.org/officeDocument/2006/relationships/image" Target="../media/image15.png"/><Relationship Id="rId5" Type="http://schemas.openxmlformats.org/officeDocument/2006/relationships/hyperlink" Target="http://drive.google.com/file/d/1IOfUn5-FSixqwS6me1ldeGS9DSnuTDK6/view" TargetMode="External"/><Relationship Id="rId6"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9.jpg"/><Relationship Id="rId4" Type="http://schemas.openxmlformats.org/officeDocument/2006/relationships/hyperlink" Target="http://drive.google.com/file/d/1DzkUBtcoD6AQbc1hJ2TYCoDHSI6eGZcW/view" TargetMode="External"/><Relationship Id="rId5"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gif"/><Relationship Id="rId4" Type="http://schemas.openxmlformats.org/officeDocument/2006/relationships/image" Target="../media/image24.png"/><Relationship Id="rId9" Type="http://schemas.openxmlformats.org/officeDocument/2006/relationships/image" Target="../media/image1.png"/><Relationship Id="rId5" Type="http://schemas.openxmlformats.org/officeDocument/2006/relationships/image" Target="../media/image17.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hyperlink" Target="http://drive.google.com/file/d/1CWXyYsE5xrpEUHi-i_-PRQyaGvG5F2i-/view"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6.png"/><Relationship Id="rId4" Type="http://schemas.openxmlformats.org/officeDocument/2006/relationships/image" Target="../media/image34.gif"/><Relationship Id="rId5" Type="http://schemas.openxmlformats.org/officeDocument/2006/relationships/hyperlink" Target="http://drive.google.com/file/d/1qt1AX8o66nZ9h3STpNWF389BMLtJmpeS/view" TargetMode="External"/><Relationship Id="rId6"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www.youtube.com/watch?v=URLyp-CEgfw" TargetMode="External"/><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1.jpg"/><Relationship Id="rId4" Type="http://schemas.openxmlformats.org/officeDocument/2006/relationships/image" Target="../media/image6.png"/><Relationship Id="rId5" Type="http://schemas.openxmlformats.org/officeDocument/2006/relationships/image" Target="../media/image17.png"/><Relationship Id="rId6" Type="http://schemas.openxmlformats.org/officeDocument/2006/relationships/hyperlink" Target="http://drive.google.com/file/d/1dxwbWLhHpQHCExx14uoB3UcpmJZRk3u3/view" TargetMode="External"/><Relationship Id="rId7"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0.jpg"/><Relationship Id="rId4" Type="http://schemas.openxmlformats.org/officeDocument/2006/relationships/image" Target="../media/image15.png"/><Relationship Id="rId5" Type="http://schemas.openxmlformats.org/officeDocument/2006/relationships/hyperlink" Target="http://drive.google.com/file/d/1C8yz-xJwTEQc9nOoMBGZAvAtik0LxqbV/view" TargetMode="External"/><Relationship Id="rId6"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4.png"/><Relationship Id="rId4" Type="http://schemas.openxmlformats.org/officeDocument/2006/relationships/image" Target="../media/image15.png"/><Relationship Id="rId5" Type="http://schemas.openxmlformats.org/officeDocument/2006/relationships/hyperlink" Target="http://drive.google.com/file/d/1EPAUptZ094-cVNzQyRN8hBcbMgN3eyQ-/view" TargetMode="External"/><Relationship Id="rId6"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gif"/><Relationship Id="rId4" Type="http://schemas.openxmlformats.org/officeDocument/2006/relationships/image" Target="../media/image28.png"/><Relationship Id="rId9" Type="http://schemas.openxmlformats.org/officeDocument/2006/relationships/image" Target="../media/image1.png"/><Relationship Id="rId5" Type="http://schemas.openxmlformats.org/officeDocument/2006/relationships/image" Target="../media/image31.png"/><Relationship Id="rId6" Type="http://schemas.openxmlformats.org/officeDocument/2006/relationships/image" Target="../media/image36.png"/><Relationship Id="rId7" Type="http://schemas.openxmlformats.org/officeDocument/2006/relationships/image" Target="../media/image33.png"/><Relationship Id="rId8" Type="http://schemas.openxmlformats.org/officeDocument/2006/relationships/hyperlink" Target="http://drive.google.com/file/d/19SgodNUfxYQD3RU1kn_H4yDMSNLIa0vW/view"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0.jpg"/><Relationship Id="rId4" Type="http://schemas.openxmlformats.org/officeDocument/2006/relationships/image" Target="../media/image3.gif"/><Relationship Id="rId5" Type="http://schemas.openxmlformats.org/officeDocument/2006/relationships/hyperlink" Target="http://drive.google.com/file/d/1vQ0Kf3bPbaTL0IynA2iVovE6E1TNhdhW/view" TargetMode="External"/><Relationship Id="rId6"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hyperlink" Target="http://drive.google.com/file/d/1_mCFCH5WLWZ_9_1pqxRbhlMGuly2eg4N/view" TargetMode="Externa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http://drive.google.com/file/d/14TBPePOD7175CSRqKS2AQNsmxUxgVfnI/view" TargetMode="Externa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0.jp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gif"/><Relationship Id="rId4" Type="http://schemas.openxmlformats.org/officeDocument/2006/relationships/hyperlink" Target="http://drive.google.com/file/d/1F1cc0IDgeIuJpTwuVn4xla9NF21KWb1X/view" TargetMode="External"/><Relationship Id="rId5"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8.png"/><Relationship Id="rId4" Type="http://schemas.openxmlformats.org/officeDocument/2006/relationships/hyperlink" Target="http://drive.google.com/file/d/1cOVF3i_qNN3Btc5Tkwlh7pktvOhBQdU9/view" TargetMode="External"/><Relationship Id="rId5"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9.jpg"/><Relationship Id="rId4" Type="http://schemas.openxmlformats.org/officeDocument/2006/relationships/hyperlink" Target="http://drive.google.com/file/d/1j8wzIB4kuFQLLQOCnDn85M9MkMhIPU8g/view" TargetMode="External"/><Relationship Id="rId5"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3.jpg"/><Relationship Id="rId4" Type="http://schemas.openxmlformats.org/officeDocument/2006/relationships/image" Target="../media/image43.jpg"/><Relationship Id="rId9" Type="http://schemas.openxmlformats.org/officeDocument/2006/relationships/image" Target="../media/image1.png"/><Relationship Id="rId5" Type="http://schemas.openxmlformats.org/officeDocument/2006/relationships/image" Target="../media/image2.jpg"/><Relationship Id="rId6" Type="http://schemas.openxmlformats.org/officeDocument/2006/relationships/image" Target="../media/image4.jpg"/><Relationship Id="rId7" Type="http://schemas.openxmlformats.org/officeDocument/2006/relationships/image" Target="../media/image10.jpg"/><Relationship Id="rId8" Type="http://schemas.openxmlformats.org/officeDocument/2006/relationships/hyperlink" Target="http://drive.google.com/file/d/1PwQSyOhN9jg6SzoYoIr3dSCDy814v53B/view"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2.jpg"/><Relationship Id="rId4" Type="http://schemas.openxmlformats.org/officeDocument/2006/relationships/image" Target="../media/image5.png"/><Relationship Id="rId5" Type="http://schemas.openxmlformats.org/officeDocument/2006/relationships/hyperlink" Target="http://drive.google.com/file/d/12YipMJSFrdEJZAtpgZRDwvDTTEYYZL1A/view" TargetMode="External"/><Relationship Id="rId6"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7.jpg"/><Relationship Id="rId4" Type="http://schemas.openxmlformats.org/officeDocument/2006/relationships/image" Target="../media/image16.jpg"/><Relationship Id="rId10" Type="http://schemas.openxmlformats.org/officeDocument/2006/relationships/image" Target="../media/image1.png"/><Relationship Id="rId9" Type="http://schemas.openxmlformats.org/officeDocument/2006/relationships/hyperlink" Target="http://drive.google.com/file/d/1b74_JI_pjPp34JRJBchieV_V6fdEujEp/view" TargetMode="External"/><Relationship Id="rId5" Type="http://schemas.openxmlformats.org/officeDocument/2006/relationships/image" Target="../media/image32.jpg"/><Relationship Id="rId6" Type="http://schemas.openxmlformats.org/officeDocument/2006/relationships/image" Target="../media/image8.jpg"/><Relationship Id="rId7" Type="http://schemas.openxmlformats.org/officeDocument/2006/relationships/image" Target="../media/image21.jpg"/><Relationship Id="rId8"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4.jpg"/><Relationship Id="rId4" Type="http://schemas.openxmlformats.org/officeDocument/2006/relationships/image" Target="../media/image3.gif"/><Relationship Id="rId5" Type="http://schemas.openxmlformats.org/officeDocument/2006/relationships/hyperlink" Target="http://drive.google.com/file/d/1bD9lhOzNuRNs0CFSO7Lbe0f1YNX50LLR/view" TargetMode="External"/><Relationship Id="rId6"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pic>
        <p:nvPicPr>
          <p:cNvPr id="54" name="Google Shape;54;p13"/>
          <p:cNvPicPr preferRelativeResize="0"/>
          <p:nvPr/>
        </p:nvPicPr>
        <p:blipFill>
          <a:blip r:embed="rId4">
            <a:alphaModFix/>
          </a:blip>
          <a:stretch>
            <a:fillRect/>
          </a:stretch>
        </p:blipFill>
        <p:spPr>
          <a:xfrm>
            <a:off x="6858777" y="4430375"/>
            <a:ext cx="2087926" cy="560725"/>
          </a:xfrm>
          <a:prstGeom prst="rect">
            <a:avLst/>
          </a:prstGeom>
          <a:noFill/>
          <a:ln>
            <a:noFill/>
          </a:ln>
        </p:spPr>
      </p:pic>
      <p:pic>
        <p:nvPicPr>
          <p:cNvPr id="55" name="Google Shape;55;p13"/>
          <p:cNvPicPr preferRelativeResize="0"/>
          <p:nvPr/>
        </p:nvPicPr>
        <p:blipFill>
          <a:blip r:embed="rId5">
            <a:alphaModFix/>
          </a:blip>
          <a:stretch>
            <a:fillRect/>
          </a:stretch>
        </p:blipFill>
        <p:spPr>
          <a:xfrm rot="-1934038">
            <a:off x="-83407" y="1081408"/>
            <a:ext cx="1013439" cy="1191159"/>
          </a:xfrm>
          <a:prstGeom prst="rect">
            <a:avLst/>
          </a:prstGeom>
          <a:noFill/>
          <a:ln>
            <a:noFill/>
          </a:ln>
        </p:spPr>
      </p:pic>
      <p:sp>
        <p:nvSpPr>
          <p:cNvPr id="56" name="Google Shape;56;p13"/>
          <p:cNvSpPr txBox="1"/>
          <p:nvPr/>
        </p:nvSpPr>
        <p:spPr>
          <a:xfrm>
            <a:off x="4247" y="2175450"/>
            <a:ext cx="11466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FFFF"/>
                </a:solidFill>
              </a:rPr>
              <a:t>Clic aquí para el audio</a:t>
            </a:r>
            <a:endParaRPr b="1">
              <a:solidFill>
                <a:srgbClr val="FFFFFF"/>
              </a:solidFill>
            </a:endParaRPr>
          </a:p>
        </p:txBody>
      </p:sp>
      <p:sp>
        <p:nvSpPr>
          <p:cNvPr id="57" name="Google Shape;57;p13"/>
          <p:cNvSpPr txBox="1"/>
          <p:nvPr>
            <p:ph type="ctrTitle"/>
          </p:nvPr>
        </p:nvSpPr>
        <p:spPr>
          <a:xfrm>
            <a:off x="2067425" y="2243700"/>
            <a:ext cx="5591100" cy="1570500"/>
          </a:xfrm>
          <a:prstGeom prst="rect">
            <a:avLst/>
          </a:prstGeom>
          <a:noFill/>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solidFill>
                  <a:srgbClr val="FFFFFF"/>
                </a:solidFill>
              </a:rPr>
              <a:t>L</a:t>
            </a:r>
            <a:r>
              <a:rPr lang="en">
                <a:solidFill>
                  <a:srgbClr val="FFFFFF"/>
                </a:solidFill>
              </a:rPr>
              <a:t>ección</a:t>
            </a:r>
            <a:r>
              <a:rPr lang="en">
                <a:solidFill>
                  <a:srgbClr val="FFFFFF"/>
                </a:solidFill>
              </a:rPr>
              <a:t> 1, Parte A: Tierra</a:t>
            </a:r>
            <a:endParaRPr>
              <a:solidFill>
                <a:srgbClr val="FFFFFF"/>
              </a:solidFill>
            </a:endParaRPr>
          </a:p>
        </p:txBody>
      </p:sp>
      <p:pic>
        <p:nvPicPr>
          <p:cNvPr id="58" name="Google Shape;58;p13" title="Copy of Copy of 4th Grade Lesson 1 Slide 1.mp3">
            <a:hlinkClick r:id="rId6"/>
          </p:cNvPr>
          <p:cNvPicPr preferRelativeResize="0"/>
          <p:nvPr/>
        </p:nvPicPr>
        <p:blipFill>
          <a:blip r:embed="rId7">
            <a:alphaModFix/>
          </a:blip>
          <a:stretch>
            <a:fillRect/>
          </a:stretch>
        </p:blipFill>
        <p:spPr>
          <a:xfrm>
            <a:off x="556050" y="127125"/>
            <a:ext cx="1072625" cy="10726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2"/>
          <p:cNvSpPr txBox="1"/>
          <p:nvPr>
            <p:ph type="title"/>
          </p:nvPr>
        </p:nvSpPr>
        <p:spPr>
          <a:xfrm>
            <a:off x="1471500" y="273250"/>
            <a:ext cx="4218900" cy="973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Calibri"/>
                <a:ea typeface="Calibri"/>
                <a:cs typeface="Calibri"/>
                <a:sym typeface="Calibri"/>
              </a:rPr>
              <a:t>¿Qué materiales encontraste en el terreno?</a:t>
            </a:r>
            <a:endParaRPr b="1">
              <a:latin typeface="Calibri"/>
              <a:ea typeface="Calibri"/>
              <a:cs typeface="Calibri"/>
              <a:sym typeface="Calibri"/>
            </a:endParaRPr>
          </a:p>
        </p:txBody>
      </p:sp>
      <p:sp>
        <p:nvSpPr>
          <p:cNvPr id="171" name="Google Shape;171;p22"/>
          <p:cNvSpPr txBox="1"/>
          <p:nvPr/>
        </p:nvSpPr>
        <p:spPr>
          <a:xfrm>
            <a:off x="311700" y="1246650"/>
            <a:ext cx="5675700" cy="15855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¿Qué tipo de vida vegetal encontraste creciendo a su alrededor?</a:t>
            </a:r>
            <a:endParaRPr sz="1500">
              <a:solidFill>
                <a:schemeClr val="dk1"/>
              </a:solidFill>
              <a:latin typeface="Calibri"/>
              <a:ea typeface="Calibri"/>
              <a:cs typeface="Calibri"/>
              <a:sym typeface="Calibri"/>
            </a:endParaRPr>
          </a:p>
          <a:p>
            <a:pPr indent="0" lvl="0" marL="0" rtl="0" algn="l">
              <a:spcBef>
                <a:spcPts val="0"/>
              </a:spcBef>
              <a:spcAft>
                <a:spcPts val="0"/>
              </a:spcAft>
              <a:buNone/>
            </a:pPr>
            <a:r>
              <a:t/>
            </a:r>
            <a:endParaRPr sz="1500">
              <a:latin typeface="Calibri"/>
              <a:ea typeface="Calibri"/>
              <a:cs typeface="Calibri"/>
              <a:sym typeface="Calibri"/>
            </a:endParaRPr>
          </a:p>
          <a:p>
            <a:pPr indent="-323850" lvl="0" marL="457200" rtl="0" algn="l">
              <a:spcBef>
                <a:spcPts val="0"/>
              </a:spcBef>
              <a:spcAft>
                <a:spcPts val="0"/>
              </a:spcAft>
              <a:buSzPts val="1500"/>
              <a:buFont typeface="Calibri"/>
              <a:buChar char="-"/>
            </a:pPr>
            <a:r>
              <a:rPr lang="en" sz="1500">
                <a:latin typeface="Calibri"/>
                <a:ea typeface="Calibri"/>
                <a:cs typeface="Calibri"/>
                <a:sym typeface="Calibri"/>
              </a:rPr>
              <a:t>¿Estaba mojado o seco? </a:t>
            </a:r>
            <a:endParaRPr sz="1500">
              <a:latin typeface="Calibri"/>
              <a:ea typeface="Calibri"/>
              <a:cs typeface="Calibri"/>
              <a:sym typeface="Calibri"/>
            </a:endParaRPr>
          </a:p>
          <a:p>
            <a:pPr indent="0" lvl="0" marL="0" rtl="0" algn="l">
              <a:spcBef>
                <a:spcPts val="0"/>
              </a:spcBef>
              <a:spcAft>
                <a:spcPts val="0"/>
              </a:spcAft>
              <a:buNone/>
            </a:pPr>
            <a:r>
              <a:t/>
            </a:r>
            <a:endParaRPr sz="1500">
              <a:latin typeface="Calibri"/>
              <a:ea typeface="Calibri"/>
              <a:cs typeface="Calibri"/>
              <a:sym typeface="Calibri"/>
            </a:endParaRPr>
          </a:p>
          <a:p>
            <a:pPr indent="-336550" lvl="0" marL="457200" rtl="0" algn="l">
              <a:spcBef>
                <a:spcPts val="0"/>
              </a:spcBef>
              <a:spcAft>
                <a:spcPts val="0"/>
              </a:spcAft>
              <a:buSzPts val="1700"/>
              <a:buFont typeface="Calibri"/>
              <a:buChar char="-"/>
            </a:pPr>
            <a:r>
              <a:rPr lang="en" sz="1500">
                <a:latin typeface="Calibri"/>
                <a:ea typeface="Calibri"/>
                <a:cs typeface="Calibri"/>
                <a:sym typeface="Calibri"/>
              </a:rPr>
              <a:t>¿Cómo lo describirías?</a:t>
            </a:r>
            <a:endParaRPr sz="1700">
              <a:latin typeface="Calibri"/>
              <a:ea typeface="Calibri"/>
              <a:cs typeface="Calibri"/>
              <a:sym typeface="Calibri"/>
            </a:endParaRPr>
          </a:p>
          <a:p>
            <a:pPr indent="0" lvl="0" marL="0" rtl="0" algn="l">
              <a:spcBef>
                <a:spcPts val="0"/>
              </a:spcBef>
              <a:spcAft>
                <a:spcPts val="0"/>
              </a:spcAft>
              <a:buNone/>
            </a:pPr>
            <a:r>
              <a:t/>
            </a:r>
            <a:endParaRPr/>
          </a:p>
        </p:txBody>
      </p:sp>
      <p:pic>
        <p:nvPicPr>
          <p:cNvPr id="172" name="Google Shape;172;p22"/>
          <p:cNvPicPr preferRelativeResize="0"/>
          <p:nvPr/>
        </p:nvPicPr>
        <p:blipFill>
          <a:blip r:embed="rId3">
            <a:alphaModFix/>
          </a:blip>
          <a:stretch>
            <a:fillRect/>
          </a:stretch>
        </p:blipFill>
        <p:spPr>
          <a:xfrm>
            <a:off x="2048200" y="3062700"/>
            <a:ext cx="2581350" cy="1950899"/>
          </a:xfrm>
          <a:prstGeom prst="rect">
            <a:avLst/>
          </a:prstGeom>
          <a:noFill/>
          <a:ln>
            <a:noFill/>
          </a:ln>
        </p:spPr>
      </p:pic>
      <p:pic>
        <p:nvPicPr>
          <p:cNvPr id="173" name="Google Shape;173;p22"/>
          <p:cNvPicPr preferRelativeResize="0"/>
          <p:nvPr/>
        </p:nvPicPr>
        <p:blipFill>
          <a:blip r:embed="rId4">
            <a:alphaModFix/>
          </a:blip>
          <a:stretch>
            <a:fillRect/>
          </a:stretch>
        </p:blipFill>
        <p:spPr>
          <a:xfrm>
            <a:off x="5987403" y="269775"/>
            <a:ext cx="2927272" cy="2212325"/>
          </a:xfrm>
          <a:prstGeom prst="rect">
            <a:avLst/>
          </a:prstGeom>
          <a:noFill/>
          <a:ln>
            <a:noFill/>
          </a:ln>
        </p:spPr>
      </p:pic>
      <p:pic>
        <p:nvPicPr>
          <p:cNvPr id="174" name="Google Shape;174;p22"/>
          <p:cNvPicPr preferRelativeResize="0"/>
          <p:nvPr/>
        </p:nvPicPr>
        <p:blipFill>
          <a:blip r:embed="rId5">
            <a:alphaModFix/>
          </a:blip>
          <a:stretch>
            <a:fillRect/>
          </a:stretch>
        </p:blipFill>
        <p:spPr>
          <a:xfrm>
            <a:off x="5537950" y="2655337"/>
            <a:ext cx="3113924" cy="2335435"/>
          </a:xfrm>
          <a:prstGeom prst="rect">
            <a:avLst/>
          </a:prstGeom>
          <a:noFill/>
          <a:ln>
            <a:noFill/>
          </a:ln>
        </p:spPr>
      </p:pic>
      <p:pic>
        <p:nvPicPr>
          <p:cNvPr id="175" name="Google Shape;175;p22"/>
          <p:cNvPicPr preferRelativeResize="0"/>
          <p:nvPr/>
        </p:nvPicPr>
        <p:blipFill>
          <a:blip r:embed="rId6">
            <a:alphaModFix/>
          </a:blip>
          <a:stretch>
            <a:fillRect/>
          </a:stretch>
        </p:blipFill>
        <p:spPr>
          <a:xfrm>
            <a:off x="42850" y="2571750"/>
            <a:ext cx="2819126" cy="1766199"/>
          </a:xfrm>
          <a:prstGeom prst="rect">
            <a:avLst/>
          </a:prstGeom>
          <a:noFill/>
          <a:ln>
            <a:noFill/>
          </a:ln>
        </p:spPr>
      </p:pic>
      <p:pic>
        <p:nvPicPr>
          <p:cNvPr id="176" name="Google Shape;176;p22"/>
          <p:cNvPicPr preferRelativeResize="0"/>
          <p:nvPr/>
        </p:nvPicPr>
        <p:blipFill>
          <a:blip r:embed="rId7">
            <a:alphaModFix/>
          </a:blip>
          <a:stretch>
            <a:fillRect/>
          </a:stretch>
        </p:blipFill>
        <p:spPr>
          <a:xfrm>
            <a:off x="4225175" y="1709650"/>
            <a:ext cx="2032524" cy="3158183"/>
          </a:xfrm>
          <a:prstGeom prst="rect">
            <a:avLst/>
          </a:prstGeom>
          <a:noFill/>
          <a:ln>
            <a:noFill/>
          </a:ln>
        </p:spPr>
      </p:pic>
      <p:pic>
        <p:nvPicPr>
          <p:cNvPr id="177" name="Google Shape;177;p22" title="Copy of Copy of 4th Grade Lesson 1 Slide 10.mp3">
            <a:hlinkClick r:id="rId8"/>
          </p:cNvPr>
          <p:cNvPicPr preferRelativeResize="0"/>
          <p:nvPr/>
        </p:nvPicPr>
        <p:blipFill>
          <a:blip r:embed="rId9">
            <a:alphaModFix/>
          </a:blip>
          <a:stretch>
            <a:fillRect/>
          </a:stretch>
        </p:blipFill>
        <p:spPr>
          <a:xfrm>
            <a:off x="208400" y="203908"/>
            <a:ext cx="1112175" cy="11121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1" name="Shape 181"/>
        <p:cNvGrpSpPr/>
        <p:nvPr/>
      </p:nvGrpSpPr>
      <p:grpSpPr>
        <a:xfrm>
          <a:off x="0" y="0"/>
          <a:ext cx="0" cy="0"/>
          <a:chOff x="0" y="0"/>
          <a:chExt cx="0" cy="0"/>
        </a:xfrm>
      </p:grpSpPr>
      <p:sp>
        <p:nvSpPr>
          <p:cNvPr id="182" name="Google Shape;182;p23"/>
          <p:cNvSpPr txBox="1"/>
          <p:nvPr>
            <p:ph type="title"/>
          </p:nvPr>
        </p:nvSpPr>
        <p:spPr>
          <a:xfrm>
            <a:off x="369000" y="1513850"/>
            <a:ext cx="8520600" cy="27696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highlight>
                  <a:schemeClr val="lt1"/>
                </a:highlight>
              </a:rPr>
              <a:t>¡La tierra es TAN importante!</a:t>
            </a:r>
            <a:r>
              <a:rPr lang="en">
                <a:highlight>
                  <a:schemeClr val="lt1"/>
                </a:highlight>
              </a:rPr>
              <a:t>  </a:t>
            </a:r>
            <a:r>
              <a:rPr lang="en">
                <a:highlight>
                  <a:schemeClr val="lt1"/>
                </a:highlight>
              </a:rPr>
              <a:t>Tan importante, que hay gente que estudia y trabaja con la tierra para ganarse la vida.</a:t>
            </a:r>
            <a:endParaRPr>
              <a:highlight>
                <a:schemeClr val="lt1"/>
              </a:highlight>
            </a:endParaRPr>
          </a:p>
          <a:p>
            <a:pPr indent="0" lvl="0" marL="0" rtl="0" algn="ctr">
              <a:spcBef>
                <a:spcPts val="0"/>
              </a:spcBef>
              <a:spcAft>
                <a:spcPts val="0"/>
              </a:spcAft>
              <a:buNone/>
            </a:pPr>
            <a:r>
              <a:t/>
            </a:r>
            <a:endParaRPr>
              <a:highlight>
                <a:schemeClr val="lt1"/>
              </a:highlight>
            </a:endParaRPr>
          </a:p>
          <a:p>
            <a:pPr indent="0" lvl="0" marL="0" rtl="0" algn="ctr">
              <a:spcBef>
                <a:spcPts val="0"/>
              </a:spcBef>
              <a:spcAft>
                <a:spcPts val="0"/>
              </a:spcAft>
              <a:buNone/>
            </a:pPr>
            <a:r>
              <a:rPr lang="en">
                <a:highlight>
                  <a:schemeClr val="lt1"/>
                </a:highlight>
              </a:rPr>
              <a:t>¿Cómo es estudiar la tierra como un trabajo?</a:t>
            </a:r>
            <a:r>
              <a:rPr lang="en">
                <a:highlight>
                  <a:schemeClr val="lt1"/>
                </a:highlight>
              </a:rPr>
              <a:t>  ¿Y porque es tan importante?  </a:t>
            </a:r>
            <a:r>
              <a:rPr lang="en">
                <a:highlight>
                  <a:schemeClr val="lt1"/>
                </a:highlight>
              </a:rPr>
              <a:t>¡Averigüémoslo con un científico local de la tierra!</a:t>
            </a:r>
            <a:endParaRPr>
              <a:highlight>
                <a:schemeClr val="lt1"/>
              </a:highlight>
            </a:endParaRPr>
          </a:p>
        </p:txBody>
      </p:sp>
      <p:pic>
        <p:nvPicPr>
          <p:cNvPr id="183" name="Google Shape;183;p23" title="Copy of Copy of 4th Grade Lesson 1 Slide 11.mp3">
            <a:hlinkClick r:id="rId4"/>
          </p:cNvPr>
          <p:cNvPicPr preferRelativeResize="0"/>
          <p:nvPr/>
        </p:nvPicPr>
        <p:blipFill>
          <a:blip r:embed="rId5">
            <a:alphaModFix/>
          </a:blip>
          <a:stretch>
            <a:fillRect/>
          </a:stretch>
        </p:blipFill>
        <p:spPr>
          <a:xfrm>
            <a:off x="443075" y="206875"/>
            <a:ext cx="1035525" cy="10355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F9000"/>
        </a:solidFill>
      </p:bgPr>
    </p:bg>
    <p:spTree>
      <p:nvGrpSpPr>
        <p:cNvPr id="187" name="Shape 187"/>
        <p:cNvGrpSpPr/>
        <p:nvPr/>
      </p:nvGrpSpPr>
      <p:grpSpPr>
        <a:xfrm>
          <a:off x="0" y="0"/>
          <a:ext cx="0" cy="0"/>
          <a:chOff x="0" y="0"/>
          <a:chExt cx="0" cy="0"/>
        </a:xfrm>
      </p:grpSpPr>
      <p:sp>
        <p:nvSpPr>
          <p:cNvPr id="188" name="Google Shape;188;p24"/>
          <p:cNvSpPr txBox="1"/>
          <p:nvPr>
            <p:ph type="title"/>
          </p:nvPr>
        </p:nvSpPr>
        <p:spPr>
          <a:xfrm>
            <a:off x="0" y="59475"/>
            <a:ext cx="8902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220">
                <a:latin typeface="Mali"/>
                <a:ea typeface="Mali"/>
                <a:cs typeface="Mali"/>
                <a:sym typeface="Mali"/>
              </a:rPr>
              <a:t>Entrevista con</a:t>
            </a:r>
            <a:r>
              <a:rPr lang="en" sz="2220">
                <a:latin typeface="Mali"/>
                <a:ea typeface="Mali"/>
                <a:cs typeface="Mali"/>
                <a:sym typeface="Mali"/>
              </a:rPr>
              <a:t> Yamina Pressler - una </a:t>
            </a:r>
            <a:r>
              <a:rPr lang="en" sz="2220">
                <a:latin typeface="Mali"/>
                <a:ea typeface="Mali"/>
                <a:cs typeface="Mali"/>
                <a:sym typeface="Mali"/>
              </a:rPr>
              <a:t>científica</a:t>
            </a:r>
            <a:r>
              <a:rPr lang="en" sz="2220">
                <a:latin typeface="Mali"/>
                <a:ea typeface="Mali"/>
                <a:cs typeface="Mali"/>
                <a:sym typeface="Mali"/>
              </a:rPr>
              <a:t> local de tierra</a:t>
            </a:r>
            <a:endParaRPr sz="2220">
              <a:latin typeface="Mali"/>
              <a:ea typeface="Mali"/>
              <a:cs typeface="Mali"/>
              <a:sym typeface="Mali"/>
            </a:endParaRPr>
          </a:p>
        </p:txBody>
      </p:sp>
      <p:pic>
        <p:nvPicPr>
          <p:cNvPr descr="Our POW Educator, Emily, sits down with Soil Scientist and Cal Poly Professor, Yamina Pressler, to talk about all things soil on the Central Coast!  Why is soil so important, and what does it mean to be a soil scientist?  Let's dig in and find out!&#10;&#10;This video was created by Yamina Pressler and Emily Sampson for Creek Land Conservation's education program, Protecting Our Watersheds (POW), and funded by the Miossi Charitable Trust." id="189" name="Google Shape;189;p24" title="All about soil! Interview with Soil Scientist - Yamina Pressler">
            <a:hlinkClick r:id="rId3"/>
          </p:cNvPr>
          <p:cNvPicPr preferRelativeResize="0"/>
          <p:nvPr/>
        </p:nvPicPr>
        <p:blipFill>
          <a:blip r:embed="rId4">
            <a:alphaModFix/>
          </a:blip>
          <a:stretch>
            <a:fillRect/>
          </a:stretch>
        </p:blipFill>
        <p:spPr>
          <a:xfrm>
            <a:off x="1901950" y="708750"/>
            <a:ext cx="5340100" cy="4005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89"/>
                                        </p:tgtEl>
                                        <p:attrNameLst>
                                          <p:attrName>style.visibility</p:attrName>
                                        </p:attrNameLst>
                                      </p:cBhvr>
                                      <p:to>
                                        <p:strVal val="visible"/>
                                      </p:to>
                                    </p:set>
                                    <p:animEffect filter="fade" transition="in">
                                      <p:cBhvr>
                                        <p:cTn dur="1000"/>
                                        <p:tgtEl>
                                          <p:spTgt spid="1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3" name="Shape 193"/>
        <p:cNvGrpSpPr/>
        <p:nvPr/>
      </p:nvGrpSpPr>
      <p:grpSpPr>
        <a:xfrm>
          <a:off x="0" y="0"/>
          <a:ext cx="0" cy="0"/>
          <a:chOff x="0" y="0"/>
          <a:chExt cx="0" cy="0"/>
        </a:xfrm>
      </p:grpSpPr>
      <p:sp>
        <p:nvSpPr>
          <p:cNvPr id="194" name="Google Shape;194;p25"/>
          <p:cNvSpPr txBox="1"/>
          <p:nvPr>
            <p:ph type="title"/>
          </p:nvPr>
        </p:nvSpPr>
        <p:spPr>
          <a:xfrm>
            <a:off x="79225" y="149075"/>
            <a:ext cx="6111600" cy="924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4800">
                <a:highlight>
                  <a:schemeClr val="lt1"/>
                </a:highlight>
              </a:rPr>
              <a:t>¿Qué aprendimos?</a:t>
            </a:r>
            <a:endParaRPr sz="4800">
              <a:highlight>
                <a:schemeClr val="lt1"/>
              </a:highlight>
            </a:endParaRPr>
          </a:p>
          <a:p>
            <a:pPr indent="0" lvl="0" marL="0" rtl="0" algn="l">
              <a:spcBef>
                <a:spcPts val="0"/>
              </a:spcBef>
              <a:spcAft>
                <a:spcPts val="0"/>
              </a:spcAft>
              <a:buSzPts val="990"/>
              <a:buNone/>
            </a:pPr>
            <a:r>
              <a:t/>
            </a:r>
            <a:endParaRPr sz="2520"/>
          </a:p>
        </p:txBody>
      </p:sp>
      <p:sp>
        <p:nvSpPr>
          <p:cNvPr id="195" name="Google Shape;195;p25"/>
          <p:cNvSpPr/>
          <p:nvPr/>
        </p:nvSpPr>
        <p:spPr>
          <a:xfrm rot="10800000">
            <a:off x="-14376" y="3342600"/>
            <a:ext cx="9172764" cy="1800900"/>
          </a:xfrm>
          <a:prstGeom prst="flowChartDocumen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5"/>
          <p:cNvSpPr/>
          <p:nvPr/>
        </p:nvSpPr>
        <p:spPr>
          <a:xfrm>
            <a:off x="930600" y="1173588"/>
            <a:ext cx="3887700" cy="2069400"/>
          </a:xfrm>
          <a:prstGeom prst="roundRect">
            <a:avLst>
              <a:gd fmla="val 16667" name="adj"/>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5"/>
          <p:cNvSpPr txBox="1"/>
          <p:nvPr/>
        </p:nvSpPr>
        <p:spPr>
          <a:xfrm>
            <a:off x="1020750" y="1230863"/>
            <a:ext cx="3707400" cy="2188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lt1"/>
                </a:solidFill>
              </a:rPr>
              <a:t>Aprendimos … </a:t>
            </a:r>
            <a:endParaRPr>
              <a:solidFill>
                <a:schemeClr val="lt1"/>
              </a:solidFill>
            </a:endParaRPr>
          </a:p>
          <a:p>
            <a:pPr indent="-317500" lvl="0" marL="457200" rtl="0" algn="l">
              <a:lnSpc>
                <a:spcPct val="115000"/>
              </a:lnSpc>
              <a:spcBef>
                <a:spcPts val="0"/>
              </a:spcBef>
              <a:spcAft>
                <a:spcPts val="0"/>
              </a:spcAft>
              <a:buClr>
                <a:schemeClr val="lt1"/>
              </a:buClr>
              <a:buSzPts val="1400"/>
              <a:buChar char="-"/>
            </a:pPr>
            <a:r>
              <a:rPr lang="en">
                <a:solidFill>
                  <a:schemeClr val="lt1"/>
                </a:solidFill>
              </a:rPr>
              <a:t>de </a:t>
            </a:r>
            <a:r>
              <a:rPr lang="en">
                <a:solidFill>
                  <a:schemeClr val="lt1"/>
                </a:solidFill>
              </a:rPr>
              <a:t>qué</a:t>
            </a:r>
            <a:r>
              <a:rPr lang="en">
                <a:solidFill>
                  <a:schemeClr val="lt1"/>
                </a:solidFill>
              </a:rPr>
              <a:t> </a:t>
            </a:r>
            <a:r>
              <a:rPr lang="en">
                <a:solidFill>
                  <a:schemeClr val="lt1"/>
                </a:solidFill>
              </a:rPr>
              <a:t>está</a:t>
            </a:r>
            <a:r>
              <a:rPr lang="en">
                <a:solidFill>
                  <a:schemeClr val="lt1"/>
                </a:solidFill>
              </a:rPr>
              <a:t> hecho la tierra</a:t>
            </a:r>
            <a:endParaRPr>
              <a:solidFill>
                <a:schemeClr val="lt1"/>
              </a:solidFill>
            </a:endParaRPr>
          </a:p>
          <a:p>
            <a:pPr indent="-317500" lvl="0" marL="457200" rtl="0" algn="l">
              <a:lnSpc>
                <a:spcPct val="100000"/>
              </a:lnSpc>
              <a:spcBef>
                <a:spcPts val="0"/>
              </a:spcBef>
              <a:spcAft>
                <a:spcPts val="0"/>
              </a:spcAft>
              <a:buClr>
                <a:schemeClr val="lt1"/>
              </a:buClr>
              <a:buSzPts val="1400"/>
              <a:buChar char="-"/>
            </a:pPr>
            <a:r>
              <a:rPr lang="en">
                <a:solidFill>
                  <a:schemeClr val="lt1"/>
                </a:solidFill>
              </a:rPr>
              <a:t>la diferencia entre materia terrestre y materia </a:t>
            </a:r>
            <a:r>
              <a:rPr lang="en">
                <a:solidFill>
                  <a:schemeClr val="lt1"/>
                </a:solidFill>
              </a:rPr>
              <a:t>orgánica</a:t>
            </a:r>
            <a:endParaRPr>
              <a:solidFill>
                <a:schemeClr val="lt1"/>
              </a:solidFill>
            </a:endParaRPr>
          </a:p>
          <a:p>
            <a:pPr indent="-317500" lvl="0" marL="457200" rtl="0" algn="l">
              <a:lnSpc>
                <a:spcPct val="100000"/>
              </a:lnSpc>
              <a:spcBef>
                <a:spcPts val="0"/>
              </a:spcBef>
              <a:spcAft>
                <a:spcPts val="0"/>
              </a:spcAft>
              <a:buClr>
                <a:schemeClr val="lt1"/>
              </a:buClr>
              <a:buSzPts val="1400"/>
              <a:buChar char="-"/>
            </a:pPr>
            <a:r>
              <a:rPr lang="en">
                <a:solidFill>
                  <a:schemeClr val="lt1"/>
                </a:solidFill>
              </a:rPr>
              <a:t>La tierra se define por el tamaño del material terrestre que contiene.</a:t>
            </a:r>
            <a:endParaRPr>
              <a:solidFill>
                <a:schemeClr val="lt1"/>
              </a:solidFill>
            </a:endParaRPr>
          </a:p>
          <a:p>
            <a:pPr indent="-317500" lvl="0" marL="457200" rtl="0" algn="l">
              <a:lnSpc>
                <a:spcPct val="100000"/>
              </a:lnSpc>
              <a:spcBef>
                <a:spcPts val="0"/>
              </a:spcBef>
              <a:spcAft>
                <a:spcPts val="0"/>
              </a:spcAft>
              <a:buClr>
                <a:schemeClr val="lt1"/>
              </a:buClr>
              <a:buSzPts val="1400"/>
              <a:buChar char="-"/>
            </a:pPr>
            <a:r>
              <a:rPr lang="en">
                <a:solidFill>
                  <a:schemeClr val="lt1"/>
                </a:solidFill>
              </a:rPr>
              <a:t>qué es un científico de la tierra y por qué es importante estudiar la tierra</a:t>
            </a:r>
            <a:endParaRPr>
              <a:solidFill>
                <a:schemeClr val="lt1"/>
              </a:solidFill>
            </a:endParaRPr>
          </a:p>
          <a:p>
            <a:pPr indent="0" lvl="0" marL="0" rtl="0" algn="l">
              <a:spcBef>
                <a:spcPts val="0"/>
              </a:spcBef>
              <a:spcAft>
                <a:spcPts val="0"/>
              </a:spcAft>
              <a:buNone/>
            </a:pPr>
            <a:r>
              <a:t/>
            </a:r>
            <a:endParaRPr>
              <a:solidFill>
                <a:schemeClr val="lt1"/>
              </a:solidFill>
            </a:endParaRPr>
          </a:p>
        </p:txBody>
      </p:sp>
      <p:sp>
        <p:nvSpPr>
          <p:cNvPr id="198" name="Google Shape;198;p25"/>
          <p:cNvSpPr txBox="1"/>
          <p:nvPr/>
        </p:nvSpPr>
        <p:spPr>
          <a:xfrm>
            <a:off x="1980550" y="4148300"/>
            <a:ext cx="567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9" name="Google Shape;199;p25"/>
          <p:cNvSpPr txBox="1"/>
          <p:nvPr/>
        </p:nvSpPr>
        <p:spPr>
          <a:xfrm>
            <a:off x="1251375" y="3845375"/>
            <a:ext cx="75678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500">
                <a:latin typeface="Amatic SC"/>
                <a:ea typeface="Amatic SC"/>
                <a:cs typeface="Amatic SC"/>
                <a:sym typeface="Amatic SC"/>
              </a:rPr>
              <a:t>En la </a:t>
            </a:r>
            <a:r>
              <a:rPr b="1" lang="en" sz="3500">
                <a:latin typeface="Amatic SC"/>
                <a:ea typeface="Amatic SC"/>
                <a:cs typeface="Amatic SC"/>
                <a:sym typeface="Amatic SC"/>
              </a:rPr>
              <a:t>parte B de esta </a:t>
            </a:r>
            <a:r>
              <a:rPr b="1" lang="en" sz="3500">
                <a:latin typeface="Amatic SC"/>
                <a:ea typeface="Amatic SC"/>
                <a:cs typeface="Amatic SC"/>
                <a:sym typeface="Amatic SC"/>
              </a:rPr>
              <a:t>lección</a:t>
            </a:r>
            <a:r>
              <a:rPr b="1" lang="en" sz="3500">
                <a:latin typeface="Amatic SC"/>
                <a:ea typeface="Amatic SC"/>
                <a:cs typeface="Amatic SC"/>
                <a:sym typeface="Amatic SC"/>
              </a:rPr>
              <a:t>, ¡vamos a explorar la tierra a </a:t>
            </a:r>
            <a:r>
              <a:rPr b="1" lang="en" sz="3500">
                <a:latin typeface="Amatic SC"/>
                <a:ea typeface="Amatic SC"/>
                <a:cs typeface="Amatic SC"/>
                <a:sym typeface="Amatic SC"/>
              </a:rPr>
              <a:t>través</a:t>
            </a:r>
            <a:r>
              <a:rPr b="1" lang="en" sz="3500">
                <a:latin typeface="Amatic SC"/>
                <a:ea typeface="Amatic SC"/>
                <a:cs typeface="Amatic SC"/>
                <a:sym typeface="Amatic SC"/>
              </a:rPr>
              <a:t> del arte!</a:t>
            </a:r>
            <a:endParaRPr b="1" sz="3500">
              <a:latin typeface="Amatic SC"/>
              <a:ea typeface="Amatic SC"/>
              <a:cs typeface="Amatic SC"/>
              <a:sym typeface="Amatic SC"/>
            </a:endParaRPr>
          </a:p>
          <a:p>
            <a:pPr indent="0" lvl="0" marL="0" rtl="0" algn="l">
              <a:spcBef>
                <a:spcPts val="0"/>
              </a:spcBef>
              <a:spcAft>
                <a:spcPts val="0"/>
              </a:spcAft>
              <a:buNone/>
            </a:pPr>
            <a:r>
              <a:t/>
            </a:r>
            <a:endParaRPr>
              <a:solidFill>
                <a:srgbClr val="FF0000"/>
              </a:solidFill>
            </a:endParaRPr>
          </a:p>
        </p:txBody>
      </p:sp>
      <p:pic>
        <p:nvPicPr>
          <p:cNvPr id="200" name="Google Shape;200;p25" title="Copy of Copy of 4th Grade Lesson 1 Slide 13.mp3">
            <a:hlinkClick r:id="rId4"/>
          </p:cNvPr>
          <p:cNvPicPr preferRelativeResize="0"/>
          <p:nvPr/>
        </p:nvPicPr>
        <p:blipFill>
          <a:blip r:embed="rId5">
            <a:alphaModFix/>
          </a:blip>
          <a:stretch>
            <a:fillRect/>
          </a:stretch>
        </p:blipFill>
        <p:spPr>
          <a:xfrm>
            <a:off x="6457825" y="211975"/>
            <a:ext cx="1308050" cy="13080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4" name="Shape 204"/>
        <p:cNvGrpSpPr/>
        <p:nvPr/>
      </p:nvGrpSpPr>
      <p:grpSpPr>
        <a:xfrm>
          <a:off x="0" y="0"/>
          <a:ext cx="0" cy="0"/>
          <a:chOff x="0" y="0"/>
          <a:chExt cx="0" cy="0"/>
        </a:xfrm>
      </p:grpSpPr>
      <p:sp>
        <p:nvSpPr>
          <p:cNvPr id="205" name="Google Shape;205;p26"/>
          <p:cNvSpPr txBox="1"/>
          <p:nvPr>
            <p:ph idx="1" type="body"/>
          </p:nvPr>
        </p:nvSpPr>
        <p:spPr>
          <a:xfrm>
            <a:off x="115375" y="360625"/>
            <a:ext cx="8579400" cy="1075800"/>
          </a:xfrm>
          <a:prstGeom prst="rect">
            <a:avLst/>
          </a:prstGeom>
        </p:spPr>
        <p:txBody>
          <a:bodyPr anchorCtr="0" anchor="t" bIns="91425" lIns="91425" spcFirstLastPara="1" rIns="91425" wrap="square" tIns="91425">
            <a:normAutofit fontScale="70000" lnSpcReduction="20000"/>
          </a:bodyPr>
          <a:lstStyle/>
          <a:p>
            <a:pPr indent="0" lvl="0" marL="0" rtl="0" algn="l">
              <a:spcBef>
                <a:spcPts val="0"/>
              </a:spcBef>
              <a:spcAft>
                <a:spcPts val="1200"/>
              </a:spcAft>
              <a:buNone/>
            </a:pPr>
            <a:r>
              <a:rPr lang="en" sz="4200">
                <a:solidFill>
                  <a:srgbClr val="FFFFFF"/>
                </a:solidFill>
              </a:rPr>
              <a:t>¡Gracias por explorar con nosotros! </a:t>
            </a:r>
            <a:r>
              <a:rPr lang="en" sz="4200">
                <a:solidFill>
                  <a:schemeClr val="lt1"/>
                </a:solidFill>
              </a:rPr>
              <a:t>¡</a:t>
            </a:r>
            <a:r>
              <a:rPr lang="en" sz="4200">
                <a:solidFill>
                  <a:srgbClr val="FFFFFF"/>
                </a:solidFill>
              </a:rPr>
              <a:t>Nos vemos pronto</a:t>
            </a:r>
            <a:r>
              <a:rPr lang="en" sz="4200">
                <a:solidFill>
                  <a:srgbClr val="FFFFFF"/>
                </a:solidFill>
              </a:rPr>
              <a:t>!</a:t>
            </a:r>
            <a:endParaRPr sz="4200">
              <a:solidFill>
                <a:srgbClr val="FFFFFF"/>
              </a:solidFill>
            </a:endParaRPr>
          </a:p>
        </p:txBody>
      </p:sp>
      <p:pic>
        <p:nvPicPr>
          <p:cNvPr id="206" name="Google Shape;206;p26"/>
          <p:cNvPicPr preferRelativeResize="0"/>
          <p:nvPr/>
        </p:nvPicPr>
        <p:blipFill>
          <a:blip r:embed="rId4">
            <a:alphaModFix/>
          </a:blip>
          <a:stretch>
            <a:fillRect/>
          </a:stretch>
        </p:blipFill>
        <p:spPr>
          <a:xfrm>
            <a:off x="4966555" y="3915300"/>
            <a:ext cx="4005867" cy="1075800"/>
          </a:xfrm>
          <a:prstGeom prst="rect">
            <a:avLst/>
          </a:prstGeom>
          <a:noFill/>
          <a:ln>
            <a:noFill/>
          </a:ln>
        </p:spPr>
      </p:pic>
      <p:pic>
        <p:nvPicPr>
          <p:cNvPr id="207" name="Google Shape;207;p26" title="Copy of Copy of 4th Grade Lesson 1 Slide 14.mp3">
            <a:hlinkClick r:id="rId5"/>
          </p:cNvPr>
          <p:cNvPicPr preferRelativeResize="0"/>
          <p:nvPr/>
        </p:nvPicPr>
        <p:blipFill>
          <a:blip r:embed="rId6">
            <a:alphaModFix/>
          </a:blip>
          <a:stretch>
            <a:fillRect/>
          </a:stretch>
        </p:blipFill>
        <p:spPr>
          <a:xfrm>
            <a:off x="350550" y="1819825"/>
            <a:ext cx="1075800" cy="10758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1" name="Shape 211"/>
        <p:cNvGrpSpPr/>
        <p:nvPr/>
      </p:nvGrpSpPr>
      <p:grpSpPr>
        <a:xfrm>
          <a:off x="0" y="0"/>
          <a:ext cx="0" cy="0"/>
          <a:chOff x="0" y="0"/>
          <a:chExt cx="0" cy="0"/>
        </a:xfrm>
      </p:grpSpPr>
      <p:sp>
        <p:nvSpPr>
          <p:cNvPr id="212" name="Google Shape;212;p27"/>
          <p:cNvSpPr txBox="1"/>
          <p:nvPr>
            <p:ph type="ctrTitle"/>
          </p:nvPr>
        </p:nvSpPr>
        <p:spPr>
          <a:xfrm>
            <a:off x="1915025" y="2091300"/>
            <a:ext cx="5675400" cy="1570500"/>
          </a:xfrm>
          <a:prstGeom prst="rect">
            <a:avLst/>
          </a:prstGeom>
          <a:noFill/>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solidFill>
                  <a:srgbClr val="FFFFFF"/>
                </a:solidFill>
              </a:rPr>
              <a:t>Lección</a:t>
            </a:r>
            <a:r>
              <a:rPr lang="en">
                <a:solidFill>
                  <a:srgbClr val="FFFFFF"/>
                </a:solidFill>
              </a:rPr>
              <a:t> 1, Parte B: Tierra</a:t>
            </a:r>
            <a:endParaRPr>
              <a:solidFill>
                <a:srgbClr val="FFFFFF"/>
              </a:solidFill>
            </a:endParaRPr>
          </a:p>
        </p:txBody>
      </p:sp>
      <p:pic>
        <p:nvPicPr>
          <p:cNvPr id="213" name="Google Shape;213;p27"/>
          <p:cNvPicPr preferRelativeResize="0"/>
          <p:nvPr/>
        </p:nvPicPr>
        <p:blipFill>
          <a:blip r:embed="rId4">
            <a:alphaModFix/>
          </a:blip>
          <a:stretch>
            <a:fillRect/>
          </a:stretch>
        </p:blipFill>
        <p:spPr>
          <a:xfrm>
            <a:off x="6858777" y="4430375"/>
            <a:ext cx="2087926" cy="560725"/>
          </a:xfrm>
          <a:prstGeom prst="rect">
            <a:avLst/>
          </a:prstGeom>
          <a:noFill/>
          <a:ln>
            <a:noFill/>
          </a:ln>
        </p:spPr>
      </p:pic>
      <p:pic>
        <p:nvPicPr>
          <p:cNvPr id="214" name="Google Shape;214;p27" title="Copy of Copy of 4th Grade Lesson 1 Slide 15.mp3">
            <a:hlinkClick r:id="rId5"/>
          </p:cNvPr>
          <p:cNvPicPr preferRelativeResize="0"/>
          <p:nvPr/>
        </p:nvPicPr>
        <p:blipFill>
          <a:blip r:embed="rId6">
            <a:alphaModFix/>
          </a:blip>
          <a:stretch>
            <a:fillRect/>
          </a:stretch>
        </p:blipFill>
        <p:spPr>
          <a:xfrm>
            <a:off x="186550" y="164275"/>
            <a:ext cx="1266750" cy="12667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8" name="Shape 218"/>
        <p:cNvGrpSpPr/>
        <p:nvPr/>
      </p:nvGrpSpPr>
      <p:grpSpPr>
        <a:xfrm>
          <a:off x="0" y="0"/>
          <a:ext cx="0" cy="0"/>
          <a:chOff x="0" y="0"/>
          <a:chExt cx="0" cy="0"/>
        </a:xfrm>
      </p:grpSpPr>
      <p:sp>
        <p:nvSpPr>
          <p:cNvPr id="219" name="Google Shape;219;p28"/>
          <p:cNvSpPr txBox="1"/>
          <p:nvPr>
            <p:ph type="title"/>
          </p:nvPr>
        </p:nvSpPr>
        <p:spPr>
          <a:xfrm>
            <a:off x="79225" y="149075"/>
            <a:ext cx="6111600" cy="924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4800">
                <a:highlight>
                  <a:schemeClr val="lt1"/>
                </a:highlight>
              </a:rPr>
              <a:t>¡Para y piensa!</a:t>
            </a:r>
            <a:endParaRPr sz="4800">
              <a:highlight>
                <a:schemeClr val="lt1"/>
              </a:highlight>
            </a:endParaRPr>
          </a:p>
          <a:p>
            <a:pPr indent="0" lvl="0" marL="0" rtl="0" algn="l">
              <a:spcBef>
                <a:spcPts val="0"/>
              </a:spcBef>
              <a:spcAft>
                <a:spcPts val="0"/>
              </a:spcAft>
              <a:buSzPts val="990"/>
              <a:buNone/>
            </a:pPr>
            <a:r>
              <a:t/>
            </a:r>
            <a:endParaRPr sz="2520"/>
          </a:p>
        </p:txBody>
      </p:sp>
      <p:sp>
        <p:nvSpPr>
          <p:cNvPr id="220" name="Google Shape;220;p28"/>
          <p:cNvSpPr/>
          <p:nvPr/>
        </p:nvSpPr>
        <p:spPr>
          <a:xfrm rot="10800000">
            <a:off x="-14376" y="3342600"/>
            <a:ext cx="9172764" cy="1800900"/>
          </a:xfrm>
          <a:prstGeom prst="flowChartDocumen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8"/>
          <p:cNvSpPr/>
          <p:nvPr/>
        </p:nvSpPr>
        <p:spPr>
          <a:xfrm>
            <a:off x="930600" y="1173588"/>
            <a:ext cx="3887700" cy="2069400"/>
          </a:xfrm>
          <a:prstGeom prst="roundRect">
            <a:avLst>
              <a:gd fmla="val 16667" name="adj"/>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8"/>
          <p:cNvSpPr txBox="1"/>
          <p:nvPr/>
        </p:nvSpPr>
        <p:spPr>
          <a:xfrm>
            <a:off x="1110900" y="1073963"/>
            <a:ext cx="37074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rPr>
              <a:t>Recuerdas… </a:t>
            </a:r>
            <a:endParaRPr>
              <a:solidFill>
                <a:schemeClr val="lt1"/>
              </a:solidFill>
            </a:endParaRPr>
          </a:p>
          <a:p>
            <a:pPr indent="-317500" lvl="0" marL="457200" rtl="0" algn="l">
              <a:spcBef>
                <a:spcPts val="0"/>
              </a:spcBef>
              <a:spcAft>
                <a:spcPts val="0"/>
              </a:spcAft>
              <a:buClr>
                <a:schemeClr val="lt1"/>
              </a:buClr>
              <a:buSzPts val="1400"/>
              <a:buChar char="-"/>
            </a:pPr>
            <a:r>
              <a:rPr lang="en">
                <a:solidFill>
                  <a:schemeClr val="lt1"/>
                </a:solidFill>
              </a:rPr>
              <a:t>¿</a:t>
            </a:r>
            <a:r>
              <a:rPr lang="en">
                <a:solidFill>
                  <a:schemeClr val="lt1"/>
                </a:solidFill>
              </a:rPr>
              <a:t>de qué está hecho la tierra</a:t>
            </a:r>
            <a:r>
              <a:rPr lang="en">
                <a:solidFill>
                  <a:schemeClr val="lt1"/>
                </a:solidFill>
              </a:rPr>
              <a:t>?</a:t>
            </a:r>
            <a:endParaRPr>
              <a:solidFill>
                <a:schemeClr val="lt1"/>
              </a:solidFill>
            </a:endParaRPr>
          </a:p>
          <a:p>
            <a:pPr indent="-317500" lvl="0" marL="457200" rtl="0" algn="l">
              <a:spcBef>
                <a:spcPts val="0"/>
              </a:spcBef>
              <a:spcAft>
                <a:spcPts val="0"/>
              </a:spcAft>
              <a:buClr>
                <a:schemeClr val="lt1"/>
              </a:buClr>
              <a:buSzPts val="1400"/>
              <a:buChar char="-"/>
            </a:pPr>
            <a:r>
              <a:rPr lang="en">
                <a:solidFill>
                  <a:schemeClr val="lt1"/>
                </a:solidFill>
              </a:rPr>
              <a:t>¿</a:t>
            </a:r>
            <a:r>
              <a:rPr lang="en">
                <a:solidFill>
                  <a:schemeClr val="lt1"/>
                </a:solidFill>
              </a:rPr>
              <a:t>cuáles</a:t>
            </a:r>
            <a:r>
              <a:rPr lang="en">
                <a:solidFill>
                  <a:schemeClr val="lt1"/>
                </a:solidFill>
              </a:rPr>
              <a:t> son algunas differentes tipos de materiales de la tierra?  ¿Puedes nombrar 3 </a:t>
            </a:r>
            <a:r>
              <a:rPr lang="en">
                <a:solidFill>
                  <a:schemeClr val="lt1"/>
                </a:solidFill>
              </a:rPr>
              <a:t>diferentes</a:t>
            </a:r>
            <a:r>
              <a:rPr lang="en">
                <a:solidFill>
                  <a:schemeClr val="lt1"/>
                </a:solidFill>
              </a:rPr>
              <a:t> tipos?  </a:t>
            </a:r>
            <a:r>
              <a:rPr lang="en">
                <a:solidFill>
                  <a:schemeClr val="lt1"/>
                </a:solidFill>
              </a:rPr>
              <a:t>¿Cual es la diferencia entre ellos?</a:t>
            </a:r>
            <a:endParaRPr>
              <a:solidFill>
                <a:schemeClr val="lt1"/>
              </a:solidFill>
            </a:endParaRPr>
          </a:p>
          <a:p>
            <a:pPr indent="-317500" lvl="0" marL="457200" rtl="0" algn="l">
              <a:spcBef>
                <a:spcPts val="0"/>
              </a:spcBef>
              <a:spcAft>
                <a:spcPts val="0"/>
              </a:spcAft>
              <a:buClr>
                <a:schemeClr val="lt1"/>
              </a:buClr>
              <a:buSzPts val="1400"/>
              <a:buChar char="-"/>
            </a:pPr>
            <a:r>
              <a:rPr lang="en">
                <a:solidFill>
                  <a:schemeClr val="lt1"/>
                </a:solidFill>
              </a:rPr>
              <a:t>¿que es la materia </a:t>
            </a:r>
            <a:r>
              <a:rPr lang="en">
                <a:solidFill>
                  <a:schemeClr val="lt1"/>
                </a:solidFill>
              </a:rPr>
              <a:t>orgánica</a:t>
            </a:r>
            <a:r>
              <a:rPr lang="en">
                <a:solidFill>
                  <a:schemeClr val="lt1"/>
                </a:solidFill>
              </a:rPr>
              <a:t> de la tierra?</a:t>
            </a:r>
            <a:endParaRPr>
              <a:solidFill>
                <a:schemeClr val="lt1"/>
              </a:solidFill>
            </a:endParaRPr>
          </a:p>
          <a:p>
            <a:pPr indent="-317500" lvl="0" marL="457200" rtl="0" algn="l">
              <a:spcBef>
                <a:spcPts val="0"/>
              </a:spcBef>
              <a:spcAft>
                <a:spcPts val="0"/>
              </a:spcAft>
              <a:buClr>
                <a:schemeClr val="lt1"/>
              </a:buClr>
              <a:buSzPts val="1400"/>
              <a:buChar char="-"/>
            </a:pPr>
            <a:r>
              <a:rPr lang="en">
                <a:solidFill>
                  <a:schemeClr val="lt1"/>
                </a:solidFill>
              </a:rPr>
              <a:t>¿lo que es un </a:t>
            </a:r>
            <a:r>
              <a:rPr lang="en">
                <a:solidFill>
                  <a:schemeClr val="lt1"/>
                </a:solidFill>
              </a:rPr>
              <a:t>científico</a:t>
            </a:r>
            <a:r>
              <a:rPr lang="en">
                <a:solidFill>
                  <a:schemeClr val="lt1"/>
                </a:solidFill>
              </a:rPr>
              <a:t> de la tierra? </a:t>
            </a:r>
            <a:endParaRPr>
              <a:solidFill>
                <a:schemeClr val="lt1"/>
              </a:solidFill>
            </a:endParaRPr>
          </a:p>
        </p:txBody>
      </p:sp>
      <p:sp>
        <p:nvSpPr>
          <p:cNvPr id="223" name="Google Shape;223;p28"/>
          <p:cNvSpPr txBox="1"/>
          <p:nvPr/>
        </p:nvSpPr>
        <p:spPr>
          <a:xfrm>
            <a:off x="1980550" y="4148300"/>
            <a:ext cx="567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24" name="Google Shape;224;p28"/>
          <p:cNvSpPr txBox="1"/>
          <p:nvPr/>
        </p:nvSpPr>
        <p:spPr>
          <a:xfrm>
            <a:off x="1516227" y="3878900"/>
            <a:ext cx="7035900" cy="93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500">
                <a:latin typeface="Amatic SC"/>
                <a:ea typeface="Amatic SC"/>
                <a:cs typeface="Amatic SC"/>
                <a:sym typeface="Amatic SC"/>
              </a:rPr>
              <a:t>¡Vamos a divertirnos y explorar la tierra con arte!</a:t>
            </a:r>
            <a:endParaRPr b="1" sz="3500">
              <a:latin typeface="Amatic SC"/>
              <a:ea typeface="Amatic SC"/>
              <a:cs typeface="Amatic SC"/>
              <a:sym typeface="Amatic SC"/>
            </a:endParaRPr>
          </a:p>
          <a:p>
            <a:pPr indent="0" lvl="0" marL="0" rtl="0" algn="l">
              <a:spcBef>
                <a:spcPts val="0"/>
              </a:spcBef>
              <a:spcAft>
                <a:spcPts val="0"/>
              </a:spcAft>
              <a:buNone/>
            </a:pPr>
            <a:r>
              <a:t/>
            </a:r>
            <a:endParaRPr>
              <a:solidFill>
                <a:srgbClr val="FF0000"/>
              </a:solidFill>
            </a:endParaRPr>
          </a:p>
        </p:txBody>
      </p:sp>
      <p:pic>
        <p:nvPicPr>
          <p:cNvPr id="225" name="Google Shape;225;p28" title="Copy of Copy of 4th Grade Lesson 1 Slide 16.mp3">
            <a:hlinkClick r:id="rId4"/>
          </p:cNvPr>
          <p:cNvPicPr preferRelativeResize="0"/>
          <p:nvPr/>
        </p:nvPicPr>
        <p:blipFill>
          <a:blip r:embed="rId5">
            <a:alphaModFix/>
          </a:blip>
          <a:stretch>
            <a:fillRect/>
          </a:stretch>
        </p:blipFill>
        <p:spPr>
          <a:xfrm>
            <a:off x="5446800" y="290675"/>
            <a:ext cx="1213400" cy="12134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29"/>
          <p:cNvSpPr/>
          <p:nvPr/>
        </p:nvSpPr>
        <p:spPr>
          <a:xfrm>
            <a:off x="7052025" y="1092425"/>
            <a:ext cx="1222500" cy="1124100"/>
          </a:xfrm>
          <a:prstGeom prst="ellipse">
            <a:avLst/>
          </a:prstGeom>
          <a:solidFill>
            <a:srgbClr val="93C47D"/>
          </a:solidFill>
          <a:ln cap="flat" cmpd="sng" w="76200">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9"/>
          <p:cNvSpPr/>
          <p:nvPr/>
        </p:nvSpPr>
        <p:spPr>
          <a:xfrm>
            <a:off x="1472575" y="2984500"/>
            <a:ext cx="1222500" cy="1124100"/>
          </a:xfrm>
          <a:prstGeom prst="ellipse">
            <a:avLst/>
          </a:prstGeom>
          <a:solidFill>
            <a:srgbClr val="93C47D"/>
          </a:solidFill>
          <a:ln cap="flat" cmpd="sng" w="76200">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29"/>
          <p:cNvSpPr txBox="1"/>
          <p:nvPr/>
        </p:nvSpPr>
        <p:spPr>
          <a:xfrm>
            <a:off x="1262450" y="3222975"/>
            <a:ext cx="16611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1300">
                <a:solidFill>
                  <a:schemeClr val="dk1"/>
                </a:solidFill>
                <a:latin typeface="Mali"/>
                <a:ea typeface="Mali"/>
                <a:cs typeface="Mali"/>
                <a:sym typeface="Mali"/>
              </a:rPr>
              <a:t>Seguir instrucciones</a:t>
            </a:r>
            <a:r>
              <a:rPr b="1" lang="en">
                <a:solidFill>
                  <a:schemeClr val="dk1"/>
                </a:solidFill>
                <a:latin typeface="Mali"/>
                <a:ea typeface="Mali"/>
                <a:cs typeface="Mali"/>
                <a:sym typeface="Mali"/>
              </a:rPr>
              <a:t> </a:t>
            </a:r>
            <a:endParaRPr b="1">
              <a:solidFill>
                <a:schemeClr val="dk1"/>
              </a:solidFill>
              <a:latin typeface="Mali"/>
              <a:ea typeface="Mali"/>
              <a:cs typeface="Mali"/>
              <a:sym typeface="Mali"/>
            </a:endParaRPr>
          </a:p>
          <a:p>
            <a:pPr indent="0" lvl="0" marL="0" rtl="0" algn="ctr">
              <a:spcBef>
                <a:spcPts val="0"/>
              </a:spcBef>
              <a:spcAft>
                <a:spcPts val="0"/>
              </a:spcAft>
              <a:buNone/>
            </a:pPr>
            <a:r>
              <a:t/>
            </a:r>
            <a:endParaRPr b="1" sz="1500">
              <a:latin typeface="Mali"/>
              <a:ea typeface="Mali"/>
              <a:cs typeface="Mali"/>
              <a:sym typeface="Mali"/>
            </a:endParaRPr>
          </a:p>
        </p:txBody>
      </p:sp>
      <p:sp>
        <p:nvSpPr>
          <p:cNvPr id="233" name="Google Shape;233;p29"/>
          <p:cNvSpPr txBox="1"/>
          <p:nvPr/>
        </p:nvSpPr>
        <p:spPr>
          <a:xfrm>
            <a:off x="6984725" y="1331225"/>
            <a:ext cx="12423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latin typeface="Mali"/>
                <a:ea typeface="Mali"/>
                <a:cs typeface="Mali"/>
                <a:sym typeface="Mali"/>
              </a:rPr>
              <a:t>Ser creativo</a:t>
            </a:r>
            <a:endParaRPr b="1" sz="1500">
              <a:latin typeface="Mali"/>
              <a:ea typeface="Mali"/>
              <a:cs typeface="Mali"/>
              <a:sym typeface="Mali"/>
            </a:endParaRPr>
          </a:p>
        </p:txBody>
      </p:sp>
      <p:sp>
        <p:nvSpPr>
          <p:cNvPr id="234" name="Google Shape;234;p29"/>
          <p:cNvSpPr txBox="1"/>
          <p:nvPr/>
        </p:nvSpPr>
        <p:spPr>
          <a:xfrm>
            <a:off x="356300" y="139925"/>
            <a:ext cx="55425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000">
                <a:latin typeface="Amatic SC"/>
                <a:ea typeface="Amatic SC"/>
                <a:cs typeface="Amatic SC"/>
                <a:sym typeface="Amatic SC"/>
              </a:rPr>
              <a:t>¿Qué habilidades usaremos hoy?</a:t>
            </a:r>
            <a:endParaRPr b="1" sz="4000">
              <a:latin typeface="Amatic SC"/>
              <a:ea typeface="Amatic SC"/>
              <a:cs typeface="Amatic SC"/>
              <a:sym typeface="Amatic SC"/>
            </a:endParaRPr>
          </a:p>
        </p:txBody>
      </p:sp>
      <p:sp>
        <p:nvSpPr>
          <p:cNvPr id="235" name="Google Shape;235;p29"/>
          <p:cNvSpPr/>
          <p:nvPr/>
        </p:nvSpPr>
        <p:spPr>
          <a:xfrm>
            <a:off x="905375" y="1153325"/>
            <a:ext cx="1292100" cy="1164600"/>
          </a:xfrm>
          <a:prstGeom prst="ellipse">
            <a:avLst/>
          </a:prstGeom>
          <a:solidFill>
            <a:srgbClr val="93C47D"/>
          </a:solidFill>
          <a:ln cap="flat" cmpd="sng" w="76200">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9"/>
          <p:cNvSpPr txBox="1"/>
          <p:nvPr/>
        </p:nvSpPr>
        <p:spPr>
          <a:xfrm>
            <a:off x="931175" y="1346675"/>
            <a:ext cx="12921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Mali"/>
                <a:ea typeface="Mali"/>
                <a:cs typeface="Mali"/>
                <a:sym typeface="Mali"/>
              </a:rPr>
              <a:t>Compartir equipo</a:t>
            </a:r>
            <a:endParaRPr b="1">
              <a:latin typeface="Mali"/>
              <a:ea typeface="Mali"/>
              <a:cs typeface="Mali"/>
              <a:sym typeface="Mali"/>
            </a:endParaRPr>
          </a:p>
        </p:txBody>
      </p:sp>
      <p:sp>
        <p:nvSpPr>
          <p:cNvPr id="237" name="Google Shape;237;p29"/>
          <p:cNvSpPr/>
          <p:nvPr/>
        </p:nvSpPr>
        <p:spPr>
          <a:xfrm rot="-5400000">
            <a:off x="5140175" y="1139550"/>
            <a:ext cx="3145500" cy="4862400"/>
          </a:xfrm>
          <a:prstGeom prst="rtTriangle">
            <a:avLst/>
          </a:prstGeom>
          <a:solidFill>
            <a:srgbClr val="EA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9"/>
          <p:cNvSpPr/>
          <p:nvPr/>
        </p:nvSpPr>
        <p:spPr>
          <a:xfrm>
            <a:off x="6775325" y="3583025"/>
            <a:ext cx="1661100" cy="14289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29"/>
          <p:cNvSpPr/>
          <p:nvPr/>
        </p:nvSpPr>
        <p:spPr>
          <a:xfrm>
            <a:off x="7026875" y="3807225"/>
            <a:ext cx="1164600" cy="980400"/>
          </a:xfrm>
          <a:prstGeom prst="ellipse">
            <a:avLst/>
          </a:prstGeom>
          <a:solidFill>
            <a:srgbClr val="93C47D"/>
          </a:solidFill>
          <a:ln cap="flat" cmpd="sng" w="152400">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9"/>
          <p:cNvSpPr txBox="1"/>
          <p:nvPr/>
        </p:nvSpPr>
        <p:spPr>
          <a:xfrm>
            <a:off x="7023572" y="4020429"/>
            <a:ext cx="11646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1200">
                <a:solidFill>
                  <a:schemeClr val="dk1"/>
                </a:solidFill>
                <a:latin typeface="Mali"/>
                <a:ea typeface="Mali"/>
                <a:cs typeface="Mali"/>
                <a:sym typeface="Mali"/>
              </a:rPr>
              <a:t>Zona donde estás cómodo</a:t>
            </a:r>
            <a:endParaRPr b="1" sz="1200">
              <a:solidFill>
                <a:schemeClr val="dk1"/>
              </a:solidFill>
              <a:latin typeface="Mali"/>
              <a:ea typeface="Mali"/>
              <a:cs typeface="Mali"/>
              <a:sym typeface="Mali"/>
            </a:endParaRPr>
          </a:p>
          <a:p>
            <a:pPr indent="0" lvl="0" marL="0" rtl="0" algn="ctr">
              <a:spcBef>
                <a:spcPts val="0"/>
              </a:spcBef>
              <a:spcAft>
                <a:spcPts val="0"/>
              </a:spcAft>
              <a:buNone/>
            </a:pPr>
            <a:r>
              <a:t/>
            </a:r>
            <a:endParaRPr b="1" sz="1200">
              <a:latin typeface="Mali"/>
              <a:ea typeface="Mali"/>
              <a:cs typeface="Mali"/>
              <a:sym typeface="Mali"/>
            </a:endParaRPr>
          </a:p>
        </p:txBody>
      </p:sp>
      <p:sp>
        <p:nvSpPr>
          <p:cNvPr id="241" name="Google Shape;241;p29"/>
          <p:cNvSpPr txBox="1"/>
          <p:nvPr/>
        </p:nvSpPr>
        <p:spPr>
          <a:xfrm rot="476500">
            <a:off x="7802070" y="3207671"/>
            <a:ext cx="1315820" cy="609508"/>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Mali"/>
                <a:ea typeface="Mali"/>
                <a:cs typeface="Mali"/>
                <a:sym typeface="Mali"/>
              </a:rPr>
              <a:t>Borde de Crecimiento</a:t>
            </a:r>
            <a:endParaRPr sz="1200">
              <a:latin typeface="Mali"/>
              <a:ea typeface="Mali"/>
              <a:cs typeface="Mali"/>
              <a:sym typeface="Mali"/>
            </a:endParaRPr>
          </a:p>
        </p:txBody>
      </p:sp>
      <p:pic>
        <p:nvPicPr>
          <p:cNvPr id="242" name="Google Shape;242;p29"/>
          <p:cNvPicPr preferRelativeResize="0"/>
          <p:nvPr/>
        </p:nvPicPr>
        <p:blipFill>
          <a:blip r:embed="rId3">
            <a:alphaModFix/>
          </a:blip>
          <a:stretch>
            <a:fillRect/>
          </a:stretch>
        </p:blipFill>
        <p:spPr>
          <a:xfrm rot="290234">
            <a:off x="8158100" y="3855058"/>
            <a:ext cx="331006" cy="288935"/>
          </a:xfrm>
          <a:prstGeom prst="rect">
            <a:avLst/>
          </a:prstGeom>
          <a:noFill/>
          <a:ln>
            <a:noFill/>
          </a:ln>
        </p:spPr>
      </p:pic>
      <p:sp>
        <p:nvSpPr>
          <p:cNvPr id="243" name="Google Shape;243;p29"/>
          <p:cNvSpPr txBox="1"/>
          <p:nvPr/>
        </p:nvSpPr>
        <p:spPr>
          <a:xfrm>
            <a:off x="8124548" y="4734865"/>
            <a:ext cx="9225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latin typeface="Mali"/>
                <a:ea typeface="Mali"/>
                <a:cs typeface="Mali"/>
                <a:sym typeface="Mali"/>
              </a:rPr>
              <a:t>¡</a:t>
            </a:r>
            <a:r>
              <a:rPr b="1" lang="en" sz="1200">
                <a:latin typeface="Mali"/>
                <a:ea typeface="Mali"/>
                <a:cs typeface="Mali"/>
                <a:sym typeface="Mali"/>
              </a:rPr>
              <a:t>YIKES!</a:t>
            </a:r>
            <a:endParaRPr b="1" sz="1200">
              <a:latin typeface="Mali"/>
              <a:ea typeface="Mali"/>
              <a:cs typeface="Mali"/>
              <a:sym typeface="Mali"/>
            </a:endParaRPr>
          </a:p>
        </p:txBody>
      </p:sp>
      <p:pic>
        <p:nvPicPr>
          <p:cNvPr id="244" name="Google Shape;244;p29"/>
          <p:cNvPicPr preferRelativeResize="0"/>
          <p:nvPr/>
        </p:nvPicPr>
        <p:blipFill>
          <a:blip r:embed="rId4">
            <a:alphaModFix/>
          </a:blip>
          <a:stretch>
            <a:fillRect/>
          </a:stretch>
        </p:blipFill>
        <p:spPr>
          <a:xfrm>
            <a:off x="5898875" y="1359350"/>
            <a:ext cx="1292100" cy="1292100"/>
          </a:xfrm>
          <a:prstGeom prst="rect">
            <a:avLst/>
          </a:prstGeom>
          <a:noFill/>
          <a:ln>
            <a:noFill/>
          </a:ln>
        </p:spPr>
      </p:pic>
      <p:pic>
        <p:nvPicPr>
          <p:cNvPr id="245" name="Google Shape;245;p29"/>
          <p:cNvPicPr preferRelativeResize="0"/>
          <p:nvPr/>
        </p:nvPicPr>
        <p:blipFill rotWithShape="1">
          <a:blip r:embed="rId5">
            <a:alphaModFix/>
          </a:blip>
          <a:srcRect b="0" l="0" r="47056" t="0"/>
          <a:stretch/>
        </p:blipFill>
        <p:spPr>
          <a:xfrm>
            <a:off x="223153" y="3218981"/>
            <a:ext cx="1020899" cy="1854068"/>
          </a:xfrm>
          <a:prstGeom prst="rect">
            <a:avLst/>
          </a:prstGeom>
          <a:noFill/>
          <a:ln>
            <a:noFill/>
          </a:ln>
        </p:spPr>
      </p:pic>
      <p:sp>
        <p:nvSpPr>
          <p:cNvPr id="246" name="Google Shape;246;p29"/>
          <p:cNvSpPr/>
          <p:nvPr/>
        </p:nvSpPr>
        <p:spPr>
          <a:xfrm>
            <a:off x="4139575" y="1993900"/>
            <a:ext cx="1222500" cy="1124100"/>
          </a:xfrm>
          <a:prstGeom prst="ellipse">
            <a:avLst/>
          </a:prstGeom>
          <a:solidFill>
            <a:srgbClr val="93C47D"/>
          </a:solidFill>
          <a:ln cap="flat" cmpd="sng" w="76200">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9"/>
          <p:cNvSpPr txBox="1"/>
          <p:nvPr/>
        </p:nvSpPr>
        <p:spPr>
          <a:xfrm>
            <a:off x="4078350" y="2224650"/>
            <a:ext cx="1292100" cy="846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dk1"/>
                </a:solidFill>
                <a:latin typeface="Mali"/>
                <a:ea typeface="Mali"/>
                <a:cs typeface="Mali"/>
                <a:sym typeface="Mali"/>
              </a:rPr>
              <a:t>Tener confianza</a:t>
            </a:r>
            <a:endParaRPr b="1">
              <a:solidFill>
                <a:schemeClr val="dk1"/>
              </a:solidFill>
              <a:latin typeface="Mali"/>
              <a:ea typeface="Mali"/>
              <a:cs typeface="Mali"/>
              <a:sym typeface="Mali"/>
            </a:endParaRPr>
          </a:p>
          <a:p>
            <a:pPr indent="0" lvl="0" marL="0" rtl="0" algn="ctr">
              <a:spcBef>
                <a:spcPts val="0"/>
              </a:spcBef>
              <a:spcAft>
                <a:spcPts val="0"/>
              </a:spcAft>
              <a:buNone/>
            </a:pPr>
            <a:r>
              <a:t/>
            </a:r>
            <a:endParaRPr b="1" sz="1500">
              <a:latin typeface="Mali"/>
              <a:ea typeface="Mali"/>
              <a:cs typeface="Mali"/>
              <a:sym typeface="Mali"/>
            </a:endParaRPr>
          </a:p>
        </p:txBody>
      </p:sp>
      <p:pic>
        <p:nvPicPr>
          <p:cNvPr id="248" name="Google Shape;248;p29"/>
          <p:cNvPicPr preferRelativeResize="0"/>
          <p:nvPr/>
        </p:nvPicPr>
        <p:blipFill>
          <a:blip r:embed="rId6">
            <a:alphaModFix/>
          </a:blip>
          <a:stretch>
            <a:fillRect/>
          </a:stretch>
        </p:blipFill>
        <p:spPr>
          <a:xfrm>
            <a:off x="3429075" y="3218975"/>
            <a:ext cx="1484175" cy="1484175"/>
          </a:xfrm>
          <a:prstGeom prst="rect">
            <a:avLst/>
          </a:prstGeom>
          <a:noFill/>
          <a:ln>
            <a:noFill/>
          </a:ln>
        </p:spPr>
      </p:pic>
      <p:pic>
        <p:nvPicPr>
          <p:cNvPr id="249" name="Google Shape;249;p29"/>
          <p:cNvPicPr preferRelativeResize="0"/>
          <p:nvPr/>
        </p:nvPicPr>
        <p:blipFill>
          <a:blip r:embed="rId7">
            <a:alphaModFix/>
          </a:blip>
          <a:stretch>
            <a:fillRect/>
          </a:stretch>
        </p:blipFill>
        <p:spPr>
          <a:xfrm>
            <a:off x="1989975" y="814000"/>
            <a:ext cx="1773300" cy="1773300"/>
          </a:xfrm>
          <a:prstGeom prst="rect">
            <a:avLst/>
          </a:prstGeom>
          <a:noFill/>
          <a:ln>
            <a:noFill/>
          </a:ln>
        </p:spPr>
      </p:pic>
      <p:pic>
        <p:nvPicPr>
          <p:cNvPr id="250" name="Google Shape;250;p29" title="Copy of Copy of 4th Grade Lesson 1 Slide 17.mp3">
            <a:hlinkClick r:id="rId8"/>
          </p:cNvPr>
          <p:cNvPicPr preferRelativeResize="0"/>
          <p:nvPr/>
        </p:nvPicPr>
        <p:blipFill>
          <a:blip r:embed="rId9">
            <a:alphaModFix/>
          </a:blip>
          <a:stretch>
            <a:fillRect/>
          </a:stretch>
        </p:blipFill>
        <p:spPr>
          <a:xfrm>
            <a:off x="6026375" y="0"/>
            <a:ext cx="1164600" cy="11646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FC002"/>
            </a:gs>
            <a:gs pos="100000">
              <a:srgbClr val="795B04"/>
            </a:gs>
          </a:gsLst>
          <a:lin ang="5400012" scaled="0"/>
        </a:gradFill>
      </p:bgPr>
    </p:bg>
    <p:spTree>
      <p:nvGrpSpPr>
        <p:cNvPr id="254" name="Shape 254"/>
        <p:cNvGrpSpPr/>
        <p:nvPr/>
      </p:nvGrpSpPr>
      <p:grpSpPr>
        <a:xfrm>
          <a:off x="0" y="0"/>
          <a:ext cx="0" cy="0"/>
          <a:chOff x="0" y="0"/>
          <a:chExt cx="0" cy="0"/>
        </a:xfrm>
      </p:grpSpPr>
      <p:sp>
        <p:nvSpPr>
          <p:cNvPr id="255" name="Google Shape;255;p3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420">
                <a:latin typeface="Mali"/>
                <a:ea typeface="Mali"/>
                <a:cs typeface="Mali"/>
                <a:sym typeface="Mali"/>
              </a:rPr>
              <a:t>Actividad: Pintar con tierra</a:t>
            </a:r>
            <a:endParaRPr sz="2420">
              <a:latin typeface="Mali"/>
              <a:ea typeface="Mali"/>
              <a:cs typeface="Mali"/>
              <a:sym typeface="Mali"/>
            </a:endParaRPr>
          </a:p>
        </p:txBody>
      </p:sp>
      <p:sp>
        <p:nvSpPr>
          <p:cNvPr id="256" name="Google Shape;256;p30"/>
          <p:cNvSpPr txBox="1"/>
          <p:nvPr>
            <p:ph idx="1" type="body"/>
          </p:nvPr>
        </p:nvSpPr>
        <p:spPr>
          <a:xfrm>
            <a:off x="311700" y="1152475"/>
            <a:ext cx="72771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solidFill>
                  <a:schemeClr val="dk1"/>
                </a:solidFill>
                <a:latin typeface="Calibri"/>
                <a:ea typeface="Calibri"/>
                <a:cs typeface="Calibri"/>
                <a:sym typeface="Calibri"/>
              </a:rPr>
              <a:t>Dra. Pressler </a:t>
            </a:r>
            <a:r>
              <a:rPr lang="en">
                <a:solidFill>
                  <a:schemeClr val="dk1"/>
                </a:solidFill>
                <a:latin typeface="Calibri"/>
                <a:ea typeface="Calibri"/>
                <a:cs typeface="Calibri"/>
                <a:sym typeface="Calibri"/>
              </a:rPr>
              <a:t>ayuda a las personas a conectarse con la tierra a través de obras de arte, ¡y ahora es tú turno!</a:t>
            </a:r>
            <a:endParaRPr>
              <a:solidFill>
                <a:schemeClr val="dk1"/>
              </a:solidFill>
              <a:latin typeface="Calibri"/>
              <a:ea typeface="Calibri"/>
              <a:cs typeface="Calibri"/>
              <a:sym typeface="Calibri"/>
            </a:endParaRPr>
          </a:p>
          <a:p>
            <a:pPr indent="0" lvl="0" marL="0" rtl="0" algn="l">
              <a:spcBef>
                <a:spcPts val="1200"/>
              </a:spcBef>
              <a:spcAft>
                <a:spcPts val="0"/>
              </a:spcAft>
              <a:buNone/>
            </a:pPr>
            <a:r>
              <a:rPr lang="en">
                <a:solidFill>
                  <a:schemeClr val="dk1"/>
                </a:solidFill>
                <a:latin typeface="Calibri"/>
                <a:ea typeface="Calibri"/>
                <a:cs typeface="Calibri"/>
                <a:sym typeface="Calibri"/>
              </a:rPr>
              <a:t>Instrucciones:</a:t>
            </a:r>
            <a:endParaRPr>
              <a:solidFill>
                <a:schemeClr val="dk1"/>
              </a:solidFill>
              <a:latin typeface="Calibri"/>
              <a:ea typeface="Calibri"/>
              <a:cs typeface="Calibri"/>
              <a:sym typeface="Calibri"/>
            </a:endParaRPr>
          </a:p>
          <a:p>
            <a:pPr indent="-342900" lvl="0" marL="457200" rtl="0" algn="l">
              <a:spcBef>
                <a:spcPts val="1200"/>
              </a:spcBef>
              <a:spcAft>
                <a:spcPts val="0"/>
              </a:spcAft>
              <a:buClr>
                <a:schemeClr val="dk1"/>
              </a:buClr>
              <a:buSzPts val="1800"/>
              <a:buFont typeface="Calibri"/>
              <a:buChar char="-"/>
            </a:pPr>
            <a:r>
              <a:rPr lang="en">
                <a:solidFill>
                  <a:schemeClr val="dk1"/>
                </a:solidFill>
                <a:latin typeface="Calibri"/>
                <a:ea typeface="Calibri"/>
                <a:cs typeface="Calibri"/>
                <a:sym typeface="Calibri"/>
              </a:rPr>
              <a:t>Materiales:  Paletas de pintura de tierra, pinceles, vasos de agua, toallas de papel, 2 hojas de papel tamaño mediano (papel de </a:t>
            </a:r>
            <a:r>
              <a:rPr lang="en">
                <a:solidFill>
                  <a:schemeClr val="dk1"/>
                </a:solidFill>
                <a:latin typeface="Calibri"/>
                <a:ea typeface="Calibri"/>
                <a:cs typeface="Calibri"/>
                <a:sym typeface="Calibri"/>
              </a:rPr>
              <a:t>acuarela</a:t>
            </a:r>
            <a:r>
              <a:rPr lang="en">
                <a:solidFill>
                  <a:schemeClr val="dk1"/>
                </a:solidFill>
                <a:latin typeface="Calibri"/>
                <a:ea typeface="Calibri"/>
                <a:cs typeface="Calibri"/>
                <a:sym typeface="Calibri"/>
              </a:rPr>
              <a:t> si esta disponible), 1 hoja de papel de desecho y ¡una mente abierta! </a:t>
            </a:r>
            <a:endParaRPr>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
                <a:solidFill>
                  <a:schemeClr val="dk1"/>
                </a:solidFill>
                <a:latin typeface="Calibri"/>
                <a:ea typeface="Calibri"/>
                <a:cs typeface="Calibri"/>
                <a:sym typeface="Calibri"/>
              </a:rPr>
              <a:t>Puedes compartir paletas de pintura en grupos o tener una tarjeta de pintura individual. </a:t>
            </a:r>
            <a:endParaRPr>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
                <a:solidFill>
                  <a:schemeClr val="dk1"/>
                </a:solidFill>
                <a:latin typeface="Calibri"/>
                <a:ea typeface="Calibri"/>
                <a:cs typeface="Calibri"/>
                <a:sym typeface="Calibri"/>
              </a:rPr>
              <a:t>Una vez que tengas tus materiales, Dra. Pressler te </a:t>
            </a:r>
            <a:r>
              <a:rPr lang="en">
                <a:solidFill>
                  <a:schemeClr val="dk1"/>
                </a:solidFill>
                <a:latin typeface="Calibri"/>
                <a:ea typeface="Calibri"/>
                <a:cs typeface="Calibri"/>
                <a:sym typeface="Calibri"/>
              </a:rPr>
              <a:t>guiará</a:t>
            </a:r>
            <a:r>
              <a:rPr lang="en">
                <a:solidFill>
                  <a:schemeClr val="dk1"/>
                </a:solidFill>
                <a:latin typeface="Calibri"/>
                <a:ea typeface="Calibri"/>
                <a:cs typeface="Calibri"/>
                <a:sym typeface="Calibri"/>
              </a:rPr>
              <a:t> a </a:t>
            </a:r>
            <a:r>
              <a:rPr lang="en">
                <a:solidFill>
                  <a:schemeClr val="dk1"/>
                </a:solidFill>
                <a:latin typeface="Calibri"/>
                <a:ea typeface="Calibri"/>
                <a:cs typeface="Calibri"/>
                <a:sym typeface="Calibri"/>
              </a:rPr>
              <a:t>través</a:t>
            </a:r>
            <a:r>
              <a:rPr lang="en">
                <a:solidFill>
                  <a:schemeClr val="dk1"/>
                </a:solidFill>
                <a:latin typeface="Calibri"/>
                <a:ea typeface="Calibri"/>
                <a:cs typeface="Calibri"/>
                <a:sym typeface="Calibri"/>
              </a:rPr>
              <a:t> de tu </a:t>
            </a:r>
            <a:r>
              <a:rPr lang="en">
                <a:solidFill>
                  <a:schemeClr val="dk1"/>
                </a:solidFill>
                <a:latin typeface="Calibri"/>
                <a:ea typeface="Calibri"/>
                <a:cs typeface="Calibri"/>
                <a:sym typeface="Calibri"/>
              </a:rPr>
              <a:t>sesión</a:t>
            </a:r>
            <a:r>
              <a:rPr lang="en">
                <a:solidFill>
                  <a:schemeClr val="dk1"/>
                </a:solidFill>
                <a:latin typeface="Calibri"/>
                <a:ea typeface="Calibri"/>
                <a:cs typeface="Calibri"/>
                <a:sym typeface="Calibri"/>
              </a:rPr>
              <a:t> de pintura de la tierra en un video en la siguiente diapositiva. </a:t>
            </a:r>
            <a:endParaRPr>
              <a:solidFill>
                <a:schemeClr val="dk1"/>
              </a:solidFill>
              <a:latin typeface="Calibri"/>
              <a:ea typeface="Calibri"/>
              <a:cs typeface="Calibri"/>
              <a:sym typeface="Calibri"/>
            </a:endParaRPr>
          </a:p>
        </p:txBody>
      </p:sp>
      <p:pic>
        <p:nvPicPr>
          <p:cNvPr id="257" name="Google Shape;257;p30"/>
          <p:cNvPicPr preferRelativeResize="0"/>
          <p:nvPr/>
        </p:nvPicPr>
        <p:blipFill>
          <a:blip r:embed="rId3">
            <a:alphaModFix/>
          </a:blip>
          <a:stretch>
            <a:fillRect/>
          </a:stretch>
        </p:blipFill>
        <p:spPr>
          <a:xfrm>
            <a:off x="6802325" y="263500"/>
            <a:ext cx="2492674" cy="2492675"/>
          </a:xfrm>
          <a:prstGeom prst="rect">
            <a:avLst/>
          </a:prstGeom>
          <a:noFill/>
          <a:ln>
            <a:noFill/>
          </a:ln>
        </p:spPr>
      </p:pic>
      <p:pic>
        <p:nvPicPr>
          <p:cNvPr id="258" name="Google Shape;258;p30"/>
          <p:cNvPicPr preferRelativeResize="0"/>
          <p:nvPr/>
        </p:nvPicPr>
        <p:blipFill>
          <a:blip r:embed="rId4">
            <a:alphaModFix/>
          </a:blip>
          <a:stretch>
            <a:fillRect/>
          </a:stretch>
        </p:blipFill>
        <p:spPr>
          <a:xfrm>
            <a:off x="7305575" y="4195525"/>
            <a:ext cx="1720825" cy="867575"/>
          </a:xfrm>
          <a:prstGeom prst="rect">
            <a:avLst/>
          </a:prstGeom>
          <a:noFill/>
          <a:ln>
            <a:noFill/>
          </a:ln>
        </p:spPr>
      </p:pic>
      <p:pic>
        <p:nvPicPr>
          <p:cNvPr id="259" name="Google Shape;259;p30" title="Copy of Copy of 4th Grade Lesson 1 Slide 18.mp3">
            <a:hlinkClick r:id="rId5"/>
          </p:cNvPr>
          <p:cNvPicPr preferRelativeResize="0"/>
          <p:nvPr/>
        </p:nvPicPr>
        <p:blipFill>
          <a:blip r:embed="rId6">
            <a:alphaModFix/>
          </a:blip>
          <a:stretch>
            <a:fillRect/>
          </a:stretch>
        </p:blipFill>
        <p:spPr>
          <a:xfrm>
            <a:off x="5010425" y="101100"/>
            <a:ext cx="1111350" cy="11113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263" name="Shape 263"/>
        <p:cNvGrpSpPr/>
        <p:nvPr/>
      </p:nvGrpSpPr>
      <p:grpSpPr>
        <a:xfrm>
          <a:off x="0" y="0"/>
          <a:ext cx="0" cy="0"/>
          <a:chOff x="0" y="0"/>
          <a:chExt cx="0" cy="0"/>
        </a:xfrm>
      </p:grpSpPr>
      <p:pic>
        <p:nvPicPr>
          <p:cNvPr descr="Join us as soil scientist Yamina Pressler guides us through a soil watercolor painting activity using local soil paint palettes created by For the Love of Soil.  These paint palettes feature local soils found along the Central Coast and were custom made specifically for Creek Land Conservation's Education Program, Protecting our Watersheds (POW)!  We're so excited to bring this activity to SLCUSD 4th graders thanks to funding from the Miossi Charitable Trust." id="264" name="Google Shape;264;p31" title="Painting with Soil - POW Soil Art Activity led by Soil Scientist Yamina Pressler">
            <a:hlinkClick r:id="rId3"/>
          </p:cNvPr>
          <p:cNvPicPr preferRelativeResize="0"/>
          <p:nvPr/>
        </p:nvPicPr>
        <p:blipFill>
          <a:blip r:embed="rId4">
            <a:alphaModFix/>
          </a:blip>
          <a:stretch>
            <a:fillRect/>
          </a:stretch>
        </p:blipFill>
        <p:spPr>
          <a:xfrm>
            <a:off x="1312000" y="126750"/>
            <a:ext cx="6520000" cy="4890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64"/>
                                        </p:tgtEl>
                                        <p:attrNameLst>
                                          <p:attrName>style.visibility</p:attrName>
                                        </p:attrNameLst>
                                      </p:cBhvr>
                                      <p:to>
                                        <p:strVal val="visible"/>
                                      </p:to>
                                    </p:set>
                                    <p:animEffect filter="fade" transition="in">
                                      <p:cBhvr>
                                        <p:cTn dur="1000"/>
                                        <p:tgtEl>
                                          <p:spTgt spid="2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pic>
        <p:nvPicPr>
          <p:cNvPr id="63" name="Google Shape;63;p14"/>
          <p:cNvPicPr preferRelativeResize="0"/>
          <p:nvPr/>
        </p:nvPicPr>
        <p:blipFill>
          <a:blip r:embed="rId3">
            <a:alphaModFix/>
          </a:blip>
          <a:stretch>
            <a:fillRect/>
          </a:stretch>
        </p:blipFill>
        <p:spPr>
          <a:xfrm>
            <a:off x="4266225" y="3542038"/>
            <a:ext cx="1629824" cy="1629824"/>
          </a:xfrm>
          <a:prstGeom prst="rect">
            <a:avLst/>
          </a:prstGeom>
          <a:noFill/>
          <a:ln>
            <a:noFill/>
          </a:ln>
        </p:spPr>
      </p:pic>
      <p:pic>
        <p:nvPicPr>
          <p:cNvPr id="64" name="Google Shape;64;p14"/>
          <p:cNvPicPr preferRelativeResize="0"/>
          <p:nvPr/>
        </p:nvPicPr>
        <p:blipFill>
          <a:blip r:embed="rId4">
            <a:alphaModFix/>
          </a:blip>
          <a:stretch>
            <a:fillRect/>
          </a:stretch>
        </p:blipFill>
        <p:spPr>
          <a:xfrm>
            <a:off x="6404400" y="1047837"/>
            <a:ext cx="1777100" cy="1777100"/>
          </a:xfrm>
          <a:prstGeom prst="rect">
            <a:avLst/>
          </a:prstGeom>
          <a:noFill/>
          <a:ln>
            <a:noFill/>
          </a:ln>
        </p:spPr>
      </p:pic>
      <p:sp>
        <p:nvSpPr>
          <p:cNvPr id="65" name="Google Shape;65;p14"/>
          <p:cNvSpPr/>
          <p:nvPr/>
        </p:nvSpPr>
        <p:spPr>
          <a:xfrm>
            <a:off x="5595300" y="750750"/>
            <a:ext cx="1133700" cy="1124100"/>
          </a:xfrm>
          <a:prstGeom prst="ellipse">
            <a:avLst/>
          </a:prstGeom>
          <a:solidFill>
            <a:srgbClr val="93C47D"/>
          </a:solidFill>
          <a:ln cap="flat" cmpd="sng" w="76200">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4"/>
          <p:cNvSpPr txBox="1"/>
          <p:nvPr/>
        </p:nvSpPr>
        <p:spPr>
          <a:xfrm>
            <a:off x="5286900" y="1005000"/>
            <a:ext cx="17244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Mali"/>
                <a:ea typeface="Mali"/>
                <a:cs typeface="Mali"/>
                <a:sym typeface="Mali"/>
              </a:rPr>
              <a:t>Mantenerse</a:t>
            </a:r>
            <a:r>
              <a:rPr b="1" lang="en">
                <a:latin typeface="Mali"/>
                <a:ea typeface="Mali"/>
                <a:cs typeface="Mali"/>
                <a:sym typeface="Mali"/>
              </a:rPr>
              <a:t> enfocado</a:t>
            </a:r>
            <a:endParaRPr b="1">
              <a:latin typeface="Mali"/>
              <a:ea typeface="Mali"/>
              <a:cs typeface="Mali"/>
              <a:sym typeface="Mali"/>
            </a:endParaRPr>
          </a:p>
        </p:txBody>
      </p:sp>
      <p:sp>
        <p:nvSpPr>
          <p:cNvPr id="67" name="Google Shape;67;p14"/>
          <p:cNvSpPr/>
          <p:nvPr/>
        </p:nvSpPr>
        <p:spPr>
          <a:xfrm>
            <a:off x="6123025" y="3490100"/>
            <a:ext cx="1133700" cy="1124100"/>
          </a:xfrm>
          <a:prstGeom prst="ellipse">
            <a:avLst/>
          </a:prstGeom>
          <a:solidFill>
            <a:srgbClr val="93C47D"/>
          </a:solidFill>
          <a:ln cap="flat" cmpd="sng" w="76200">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4"/>
          <p:cNvSpPr txBox="1"/>
          <p:nvPr/>
        </p:nvSpPr>
        <p:spPr>
          <a:xfrm>
            <a:off x="5997025" y="3712700"/>
            <a:ext cx="1502700" cy="76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chemeClr val="dk1"/>
                </a:solidFill>
                <a:latin typeface="Mali"/>
                <a:ea typeface="Mali"/>
                <a:cs typeface="Mali"/>
                <a:sym typeface="Mali"/>
              </a:rPr>
              <a:t>Seguir instrucciones</a:t>
            </a:r>
            <a:endParaRPr b="1" sz="1200">
              <a:solidFill>
                <a:schemeClr val="dk1"/>
              </a:solidFill>
              <a:latin typeface="Mali"/>
              <a:ea typeface="Mali"/>
              <a:cs typeface="Mali"/>
              <a:sym typeface="Mali"/>
            </a:endParaRPr>
          </a:p>
          <a:p>
            <a:pPr indent="0" lvl="0" marL="0" rtl="0" algn="ctr">
              <a:spcBef>
                <a:spcPts val="0"/>
              </a:spcBef>
              <a:spcAft>
                <a:spcPts val="0"/>
              </a:spcAft>
              <a:buNone/>
            </a:pPr>
            <a:r>
              <a:t/>
            </a:r>
            <a:endParaRPr b="1">
              <a:latin typeface="Mali"/>
              <a:ea typeface="Mali"/>
              <a:cs typeface="Mali"/>
              <a:sym typeface="Mali"/>
            </a:endParaRPr>
          </a:p>
        </p:txBody>
      </p:sp>
      <p:sp>
        <p:nvSpPr>
          <p:cNvPr id="69" name="Google Shape;69;p14"/>
          <p:cNvSpPr txBox="1"/>
          <p:nvPr/>
        </p:nvSpPr>
        <p:spPr>
          <a:xfrm>
            <a:off x="356300" y="139925"/>
            <a:ext cx="51675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000">
                <a:latin typeface="Amatic SC"/>
                <a:ea typeface="Amatic SC"/>
                <a:cs typeface="Amatic SC"/>
                <a:sym typeface="Amatic SC"/>
              </a:rPr>
              <a:t>¿Qué habilidades usaremos hoy?</a:t>
            </a:r>
            <a:endParaRPr b="1" sz="4000">
              <a:latin typeface="Amatic SC"/>
              <a:ea typeface="Amatic SC"/>
              <a:cs typeface="Amatic SC"/>
              <a:sym typeface="Amatic SC"/>
            </a:endParaRPr>
          </a:p>
        </p:txBody>
      </p:sp>
      <p:pic>
        <p:nvPicPr>
          <p:cNvPr id="70" name="Google Shape;70;p14"/>
          <p:cNvPicPr preferRelativeResize="0"/>
          <p:nvPr/>
        </p:nvPicPr>
        <p:blipFill rotWithShape="1">
          <a:blip r:embed="rId5">
            <a:alphaModFix/>
          </a:blip>
          <a:srcRect b="0" l="0" r="47056" t="0"/>
          <a:stretch/>
        </p:blipFill>
        <p:spPr>
          <a:xfrm>
            <a:off x="2333653" y="1900206"/>
            <a:ext cx="1020899" cy="1854068"/>
          </a:xfrm>
          <a:prstGeom prst="rect">
            <a:avLst/>
          </a:prstGeom>
          <a:noFill/>
          <a:ln>
            <a:noFill/>
          </a:ln>
        </p:spPr>
      </p:pic>
      <p:sp>
        <p:nvSpPr>
          <p:cNvPr id="71" name="Google Shape;71;p14"/>
          <p:cNvSpPr/>
          <p:nvPr/>
        </p:nvSpPr>
        <p:spPr>
          <a:xfrm>
            <a:off x="1033750" y="1782975"/>
            <a:ext cx="1133700" cy="1124100"/>
          </a:xfrm>
          <a:prstGeom prst="ellipse">
            <a:avLst/>
          </a:prstGeom>
          <a:solidFill>
            <a:srgbClr val="93C47D"/>
          </a:solidFill>
          <a:ln cap="flat" cmpd="sng" w="76200">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4"/>
          <p:cNvSpPr txBox="1"/>
          <p:nvPr/>
        </p:nvSpPr>
        <p:spPr>
          <a:xfrm>
            <a:off x="977350" y="1935375"/>
            <a:ext cx="11337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Mali"/>
                <a:ea typeface="Mali"/>
                <a:cs typeface="Mali"/>
                <a:sym typeface="Mali"/>
              </a:rPr>
              <a:t>Pensar como un </a:t>
            </a:r>
            <a:r>
              <a:rPr b="1" lang="en">
                <a:latin typeface="Mali"/>
                <a:ea typeface="Mali"/>
                <a:cs typeface="Mali"/>
                <a:sym typeface="Mali"/>
              </a:rPr>
              <a:t>científico</a:t>
            </a:r>
            <a:endParaRPr b="1">
              <a:latin typeface="Mali"/>
              <a:ea typeface="Mali"/>
              <a:cs typeface="Mali"/>
              <a:sym typeface="Mali"/>
            </a:endParaRPr>
          </a:p>
        </p:txBody>
      </p:sp>
      <p:pic>
        <p:nvPicPr>
          <p:cNvPr id="73" name="Google Shape;73;p14" title="Copy of Copy of 4th Grade Lesson 1 Slide 2.mp3">
            <a:hlinkClick r:id="rId6"/>
          </p:cNvPr>
          <p:cNvPicPr preferRelativeResize="0"/>
          <p:nvPr/>
        </p:nvPicPr>
        <p:blipFill>
          <a:blip r:embed="rId7">
            <a:alphaModFix/>
          </a:blip>
          <a:stretch>
            <a:fillRect/>
          </a:stretch>
        </p:blipFill>
        <p:spPr>
          <a:xfrm>
            <a:off x="356297" y="3600900"/>
            <a:ext cx="1133700" cy="1133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8" name="Shape 268"/>
        <p:cNvGrpSpPr/>
        <p:nvPr/>
      </p:nvGrpSpPr>
      <p:grpSpPr>
        <a:xfrm>
          <a:off x="0" y="0"/>
          <a:ext cx="0" cy="0"/>
          <a:chOff x="0" y="0"/>
          <a:chExt cx="0" cy="0"/>
        </a:xfrm>
      </p:grpSpPr>
      <p:sp>
        <p:nvSpPr>
          <p:cNvPr id="269" name="Google Shape;269;p32"/>
          <p:cNvSpPr txBox="1"/>
          <p:nvPr>
            <p:ph idx="1" type="body"/>
          </p:nvPr>
        </p:nvSpPr>
        <p:spPr>
          <a:xfrm>
            <a:off x="925350" y="360625"/>
            <a:ext cx="7293300" cy="1075800"/>
          </a:xfrm>
          <a:prstGeom prst="rect">
            <a:avLst/>
          </a:prstGeom>
        </p:spPr>
        <p:txBody>
          <a:bodyPr anchorCtr="0" anchor="t" bIns="91425" lIns="91425" spcFirstLastPara="1" rIns="91425" wrap="square" tIns="91425">
            <a:normAutofit fontScale="85000"/>
          </a:bodyPr>
          <a:lstStyle/>
          <a:p>
            <a:pPr indent="0" lvl="0" marL="0" rtl="0" algn="l">
              <a:spcBef>
                <a:spcPts val="0"/>
              </a:spcBef>
              <a:spcAft>
                <a:spcPts val="1200"/>
              </a:spcAft>
              <a:buNone/>
            </a:pPr>
            <a:r>
              <a:rPr lang="en" sz="4200">
                <a:solidFill>
                  <a:srgbClr val="FFFFFF"/>
                </a:solidFill>
              </a:rPr>
              <a:t>¡Gracias por explorar con nosotros</a:t>
            </a:r>
            <a:r>
              <a:rPr lang="en" sz="4200">
                <a:solidFill>
                  <a:srgbClr val="FFFFFF"/>
                </a:solidFill>
              </a:rPr>
              <a:t>!</a:t>
            </a:r>
            <a:endParaRPr sz="4200">
              <a:solidFill>
                <a:srgbClr val="FFFFFF"/>
              </a:solidFill>
            </a:endParaRPr>
          </a:p>
        </p:txBody>
      </p:sp>
      <p:pic>
        <p:nvPicPr>
          <p:cNvPr id="270" name="Google Shape;270;p32"/>
          <p:cNvPicPr preferRelativeResize="0"/>
          <p:nvPr/>
        </p:nvPicPr>
        <p:blipFill>
          <a:blip r:embed="rId4">
            <a:alphaModFix/>
          </a:blip>
          <a:stretch>
            <a:fillRect/>
          </a:stretch>
        </p:blipFill>
        <p:spPr>
          <a:xfrm>
            <a:off x="4966555" y="3915300"/>
            <a:ext cx="4005867" cy="1075800"/>
          </a:xfrm>
          <a:prstGeom prst="rect">
            <a:avLst/>
          </a:prstGeom>
          <a:noFill/>
          <a:ln>
            <a:noFill/>
          </a:ln>
        </p:spPr>
      </p:pic>
      <p:pic>
        <p:nvPicPr>
          <p:cNvPr id="271" name="Google Shape;271;p32" title="Copy of Copy of 4th Grade Lesson 1 Slide 20, 26.mp3">
            <a:hlinkClick r:id="rId5"/>
          </p:cNvPr>
          <p:cNvPicPr preferRelativeResize="0"/>
          <p:nvPr/>
        </p:nvPicPr>
        <p:blipFill>
          <a:blip r:embed="rId6">
            <a:alphaModFix/>
          </a:blip>
          <a:stretch>
            <a:fillRect/>
          </a:stretch>
        </p:blipFill>
        <p:spPr>
          <a:xfrm>
            <a:off x="546125" y="1287325"/>
            <a:ext cx="923000" cy="923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5" name="Shape 275"/>
        <p:cNvGrpSpPr/>
        <p:nvPr/>
      </p:nvGrpSpPr>
      <p:grpSpPr>
        <a:xfrm>
          <a:off x="0" y="0"/>
          <a:ext cx="0" cy="0"/>
          <a:chOff x="0" y="0"/>
          <a:chExt cx="0" cy="0"/>
        </a:xfrm>
      </p:grpSpPr>
      <p:pic>
        <p:nvPicPr>
          <p:cNvPr id="276" name="Google Shape;276;p33"/>
          <p:cNvPicPr preferRelativeResize="0"/>
          <p:nvPr/>
        </p:nvPicPr>
        <p:blipFill>
          <a:blip r:embed="rId4">
            <a:alphaModFix/>
          </a:blip>
          <a:stretch>
            <a:fillRect/>
          </a:stretch>
        </p:blipFill>
        <p:spPr>
          <a:xfrm>
            <a:off x="6858777" y="4430375"/>
            <a:ext cx="2087926" cy="560725"/>
          </a:xfrm>
          <a:prstGeom prst="rect">
            <a:avLst/>
          </a:prstGeom>
          <a:noFill/>
          <a:ln>
            <a:noFill/>
          </a:ln>
        </p:spPr>
      </p:pic>
      <p:sp>
        <p:nvSpPr>
          <p:cNvPr id="277" name="Google Shape;277;p33"/>
          <p:cNvSpPr txBox="1"/>
          <p:nvPr>
            <p:ph type="ctrTitle"/>
          </p:nvPr>
        </p:nvSpPr>
        <p:spPr>
          <a:xfrm>
            <a:off x="1671750" y="1905425"/>
            <a:ext cx="5800500" cy="1885500"/>
          </a:xfrm>
          <a:prstGeom prst="rect">
            <a:avLst/>
          </a:prstGeom>
          <a:noFill/>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3880">
                <a:solidFill>
                  <a:srgbClr val="FFFFFF"/>
                </a:solidFill>
              </a:rPr>
              <a:t>Lección</a:t>
            </a:r>
            <a:r>
              <a:rPr lang="en" sz="3880">
                <a:solidFill>
                  <a:srgbClr val="FFFFFF"/>
                </a:solidFill>
              </a:rPr>
              <a:t> 1, Parte C: </a:t>
            </a:r>
            <a:endParaRPr sz="3880">
              <a:solidFill>
                <a:srgbClr val="FFFFFF"/>
              </a:solidFill>
            </a:endParaRPr>
          </a:p>
          <a:p>
            <a:pPr indent="0" lvl="0" marL="0" rtl="0" algn="ctr">
              <a:spcBef>
                <a:spcPts val="0"/>
              </a:spcBef>
              <a:spcAft>
                <a:spcPts val="0"/>
              </a:spcAft>
              <a:buSzPts val="990"/>
              <a:buNone/>
            </a:pPr>
            <a:r>
              <a:rPr lang="en" sz="3880">
                <a:solidFill>
                  <a:srgbClr val="FFFFFF"/>
                </a:solidFill>
              </a:rPr>
              <a:t>Lo que significa la tierra para mí </a:t>
            </a:r>
            <a:endParaRPr sz="3880">
              <a:solidFill>
                <a:srgbClr val="FFFFFF"/>
              </a:solidFill>
            </a:endParaRPr>
          </a:p>
        </p:txBody>
      </p:sp>
      <p:pic>
        <p:nvPicPr>
          <p:cNvPr id="278" name="Google Shape;278;p33" title="Copy of Copy of 4th Grade Lesson 1 Slide 21.mp3">
            <a:hlinkClick r:id="rId5"/>
          </p:cNvPr>
          <p:cNvPicPr preferRelativeResize="0"/>
          <p:nvPr/>
        </p:nvPicPr>
        <p:blipFill>
          <a:blip r:embed="rId6">
            <a:alphaModFix/>
          </a:blip>
          <a:stretch>
            <a:fillRect/>
          </a:stretch>
        </p:blipFill>
        <p:spPr>
          <a:xfrm>
            <a:off x="215600" y="260475"/>
            <a:ext cx="1139575" cy="11395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34"/>
          <p:cNvSpPr/>
          <p:nvPr/>
        </p:nvSpPr>
        <p:spPr>
          <a:xfrm>
            <a:off x="6747225" y="1473425"/>
            <a:ext cx="1222500" cy="1124100"/>
          </a:xfrm>
          <a:prstGeom prst="ellipse">
            <a:avLst/>
          </a:prstGeom>
          <a:solidFill>
            <a:srgbClr val="93C47D"/>
          </a:solidFill>
          <a:ln cap="flat" cmpd="sng" w="76200">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34"/>
          <p:cNvSpPr/>
          <p:nvPr/>
        </p:nvSpPr>
        <p:spPr>
          <a:xfrm>
            <a:off x="1472575" y="2984500"/>
            <a:ext cx="1222500" cy="1124100"/>
          </a:xfrm>
          <a:prstGeom prst="ellipse">
            <a:avLst/>
          </a:prstGeom>
          <a:solidFill>
            <a:srgbClr val="93C47D"/>
          </a:solidFill>
          <a:ln cap="flat" cmpd="sng" w="76200">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34"/>
          <p:cNvSpPr txBox="1"/>
          <p:nvPr/>
        </p:nvSpPr>
        <p:spPr>
          <a:xfrm>
            <a:off x="1439575" y="3222975"/>
            <a:ext cx="1292100" cy="846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dk1"/>
                </a:solidFill>
                <a:latin typeface="Mali"/>
                <a:ea typeface="Mali"/>
                <a:cs typeface="Mali"/>
                <a:sym typeface="Mali"/>
              </a:rPr>
              <a:t>Compartir ideas</a:t>
            </a:r>
            <a:endParaRPr b="1">
              <a:solidFill>
                <a:schemeClr val="dk1"/>
              </a:solidFill>
              <a:latin typeface="Mali"/>
              <a:ea typeface="Mali"/>
              <a:cs typeface="Mali"/>
              <a:sym typeface="Mali"/>
            </a:endParaRPr>
          </a:p>
          <a:p>
            <a:pPr indent="0" lvl="0" marL="0" rtl="0" algn="ctr">
              <a:spcBef>
                <a:spcPts val="0"/>
              </a:spcBef>
              <a:spcAft>
                <a:spcPts val="0"/>
              </a:spcAft>
              <a:buNone/>
            </a:pPr>
            <a:r>
              <a:t/>
            </a:r>
            <a:endParaRPr b="1" sz="1500">
              <a:latin typeface="Mali"/>
              <a:ea typeface="Mali"/>
              <a:cs typeface="Mali"/>
              <a:sym typeface="Mali"/>
            </a:endParaRPr>
          </a:p>
        </p:txBody>
      </p:sp>
      <p:sp>
        <p:nvSpPr>
          <p:cNvPr id="286" name="Google Shape;286;p34"/>
          <p:cNvSpPr txBox="1"/>
          <p:nvPr/>
        </p:nvSpPr>
        <p:spPr>
          <a:xfrm>
            <a:off x="6737325" y="1636025"/>
            <a:ext cx="12423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latin typeface="Mali"/>
                <a:ea typeface="Mali"/>
                <a:cs typeface="Mali"/>
                <a:sym typeface="Mali"/>
              </a:rPr>
              <a:t>Ser </a:t>
            </a:r>
            <a:r>
              <a:rPr b="1" lang="en" sz="1500">
                <a:latin typeface="Mali"/>
                <a:ea typeface="Mali"/>
                <a:cs typeface="Mali"/>
                <a:sym typeface="Mali"/>
              </a:rPr>
              <a:t>creativo</a:t>
            </a:r>
            <a:endParaRPr b="1" sz="1500">
              <a:latin typeface="Mali"/>
              <a:ea typeface="Mali"/>
              <a:cs typeface="Mali"/>
              <a:sym typeface="Mali"/>
            </a:endParaRPr>
          </a:p>
        </p:txBody>
      </p:sp>
      <p:sp>
        <p:nvSpPr>
          <p:cNvPr id="287" name="Google Shape;287;p34"/>
          <p:cNvSpPr txBox="1"/>
          <p:nvPr/>
        </p:nvSpPr>
        <p:spPr>
          <a:xfrm>
            <a:off x="356300" y="139925"/>
            <a:ext cx="53253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4000">
                <a:solidFill>
                  <a:schemeClr val="dk1"/>
                </a:solidFill>
                <a:latin typeface="Amatic SC"/>
                <a:ea typeface="Amatic SC"/>
                <a:cs typeface="Amatic SC"/>
                <a:sym typeface="Amatic SC"/>
              </a:rPr>
              <a:t>¿Qué habilidades usaremos hoy?</a:t>
            </a:r>
            <a:endParaRPr b="1" sz="4000">
              <a:latin typeface="Amatic SC"/>
              <a:ea typeface="Amatic SC"/>
              <a:cs typeface="Amatic SC"/>
              <a:sym typeface="Amatic SC"/>
            </a:endParaRPr>
          </a:p>
        </p:txBody>
      </p:sp>
      <p:sp>
        <p:nvSpPr>
          <p:cNvPr id="288" name="Google Shape;288;p34"/>
          <p:cNvSpPr/>
          <p:nvPr/>
        </p:nvSpPr>
        <p:spPr>
          <a:xfrm>
            <a:off x="941900" y="1077125"/>
            <a:ext cx="1484100" cy="1292100"/>
          </a:xfrm>
          <a:prstGeom prst="ellipse">
            <a:avLst/>
          </a:prstGeom>
          <a:solidFill>
            <a:srgbClr val="93C47D"/>
          </a:solidFill>
          <a:ln cap="flat" cmpd="sng" w="76200">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34"/>
          <p:cNvSpPr txBox="1"/>
          <p:nvPr/>
        </p:nvSpPr>
        <p:spPr>
          <a:xfrm>
            <a:off x="967700" y="1268075"/>
            <a:ext cx="14841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Mali"/>
                <a:ea typeface="Mali"/>
                <a:cs typeface="Mali"/>
                <a:sym typeface="Mali"/>
              </a:rPr>
              <a:t>Estar abierto a diferente perspectivas </a:t>
            </a:r>
            <a:endParaRPr b="1">
              <a:latin typeface="Mali"/>
              <a:ea typeface="Mali"/>
              <a:cs typeface="Mali"/>
              <a:sym typeface="Mali"/>
            </a:endParaRPr>
          </a:p>
        </p:txBody>
      </p:sp>
      <p:sp>
        <p:nvSpPr>
          <p:cNvPr id="290" name="Google Shape;290;p34"/>
          <p:cNvSpPr/>
          <p:nvPr/>
        </p:nvSpPr>
        <p:spPr>
          <a:xfrm rot="-5400000">
            <a:off x="5140175" y="1139550"/>
            <a:ext cx="3145500" cy="4862400"/>
          </a:xfrm>
          <a:prstGeom prst="rtTriangle">
            <a:avLst/>
          </a:prstGeom>
          <a:solidFill>
            <a:srgbClr val="EA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34"/>
          <p:cNvSpPr/>
          <p:nvPr/>
        </p:nvSpPr>
        <p:spPr>
          <a:xfrm>
            <a:off x="6775325" y="3583025"/>
            <a:ext cx="1661100" cy="14289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34"/>
          <p:cNvSpPr/>
          <p:nvPr/>
        </p:nvSpPr>
        <p:spPr>
          <a:xfrm>
            <a:off x="7026875" y="3807225"/>
            <a:ext cx="1164600" cy="980400"/>
          </a:xfrm>
          <a:prstGeom prst="ellipse">
            <a:avLst/>
          </a:prstGeom>
          <a:solidFill>
            <a:srgbClr val="93C47D"/>
          </a:solidFill>
          <a:ln cap="flat" cmpd="sng" w="152400">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34"/>
          <p:cNvSpPr txBox="1"/>
          <p:nvPr/>
        </p:nvSpPr>
        <p:spPr>
          <a:xfrm>
            <a:off x="7023572" y="4020429"/>
            <a:ext cx="11646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1200">
                <a:solidFill>
                  <a:schemeClr val="dk1"/>
                </a:solidFill>
                <a:latin typeface="Mali"/>
                <a:ea typeface="Mali"/>
                <a:cs typeface="Mali"/>
                <a:sym typeface="Mali"/>
              </a:rPr>
              <a:t>Zona donde estás cómodo</a:t>
            </a:r>
            <a:endParaRPr b="1" sz="1200">
              <a:latin typeface="Mali"/>
              <a:ea typeface="Mali"/>
              <a:cs typeface="Mali"/>
              <a:sym typeface="Mali"/>
            </a:endParaRPr>
          </a:p>
        </p:txBody>
      </p:sp>
      <p:sp>
        <p:nvSpPr>
          <p:cNvPr id="294" name="Google Shape;294;p34"/>
          <p:cNvSpPr txBox="1"/>
          <p:nvPr/>
        </p:nvSpPr>
        <p:spPr>
          <a:xfrm rot="476367">
            <a:off x="7741000" y="3203372"/>
            <a:ext cx="1376999" cy="609508"/>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Mali"/>
                <a:ea typeface="Mali"/>
                <a:cs typeface="Mali"/>
                <a:sym typeface="Mali"/>
              </a:rPr>
              <a:t>Borde de Crecimiento</a:t>
            </a:r>
            <a:endParaRPr sz="1200">
              <a:latin typeface="Mali"/>
              <a:ea typeface="Mali"/>
              <a:cs typeface="Mali"/>
              <a:sym typeface="Mali"/>
            </a:endParaRPr>
          </a:p>
        </p:txBody>
      </p:sp>
      <p:pic>
        <p:nvPicPr>
          <p:cNvPr id="295" name="Google Shape;295;p34"/>
          <p:cNvPicPr preferRelativeResize="0"/>
          <p:nvPr/>
        </p:nvPicPr>
        <p:blipFill>
          <a:blip r:embed="rId3">
            <a:alphaModFix/>
          </a:blip>
          <a:stretch>
            <a:fillRect/>
          </a:stretch>
        </p:blipFill>
        <p:spPr>
          <a:xfrm rot="290234">
            <a:off x="8158100" y="3855058"/>
            <a:ext cx="331006" cy="288935"/>
          </a:xfrm>
          <a:prstGeom prst="rect">
            <a:avLst/>
          </a:prstGeom>
          <a:noFill/>
          <a:ln>
            <a:noFill/>
          </a:ln>
        </p:spPr>
      </p:pic>
      <p:sp>
        <p:nvSpPr>
          <p:cNvPr id="296" name="Google Shape;296;p34"/>
          <p:cNvSpPr txBox="1"/>
          <p:nvPr/>
        </p:nvSpPr>
        <p:spPr>
          <a:xfrm>
            <a:off x="8124548" y="4734865"/>
            <a:ext cx="9225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latin typeface="Mali"/>
                <a:ea typeface="Mali"/>
                <a:cs typeface="Mali"/>
                <a:sym typeface="Mali"/>
              </a:rPr>
              <a:t>¡</a:t>
            </a:r>
            <a:r>
              <a:rPr b="1" lang="en" sz="1200">
                <a:latin typeface="Mali"/>
                <a:ea typeface="Mali"/>
                <a:cs typeface="Mali"/>
                <a:sym typeface="Mali"/>
              </a:rPr>
              <a:t>YIKES!</a:t>
            </a:r>
            <a:endParaRPr b="1" sz="1200">
              <a:latin typeface="Mali"/>
              <a:ea typeface="Mali"/>
              <a:cs typeface="Mali"/>
              <a:sym typeface="Mali"/>
            </a:endParaRPr>
          </a:p>
        </p:txBody>
      </p:sp>
      <p:sp>
        <p:nvSpPr>
          <p:cNvPr id="297" name="Google Shape;297;p34"/>
          <p:cNvSpPr/>
          <p:nvPr/>
        </p:nvSpPr>
        <p:spPr>
          <a:xfrm>
            <a:off x="3758575" y="2908300"/>
            <a:ext cx="1222500" cy="1124100"/>
          </a:xfrm>
          <a:prstGeom prst="ellipse">
            <a:avLst/>
          </a:prstGeom>
          <a:solidFill>
            <a:srgbClr val="93C47D"/>
          </a:solidFill>
          <a:ln cap="flat" cmpd="sng" w="76200">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34"/>
          <p:cNvSpPr txBox="1"/>
          <p:nvPr/>
        </p:nvSpPr>
        <p:spPr>
          <a:xfrm>
            <a:off x="3697350" y="3139050"/>
            <a:ext cx="1292100" cy="846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dk1"/>
                </a:solidFill>
                <a:latin typeface="Mali"/>
                <a:ea typeface="Mali"/>
                <a:cs typeface="Mali"/>
                <a:sym typeface="Mali"/>
              </a:rPr>
              <a:t>Tener confianza</a:t>
            </a:r>
            <a:endParaRPr b="1">
              <a:solidFill>
                <a:schemeClr val="dk1"/>
              </a:solidFill>
              <a:latin typeface="Mali"/>
              <a:ea typeface="Mali"/>
              <a:cs typeface="Mali"/>
              <a:sym typeface="Mali"/>
            </a:endParaRPr>
          </a:p>
          <a:p>
            <a:pPr indent="0" lvl="0" marL="0" rtl="0" algn="ctr">
              <a:spcBef>
                <a:spcPts val="0"/>
              </a:spcBef>
              <a:spcAft>
                <a:spcPts val="0"/>
              </a:spcAft>
              <a:buNone/>
            </a:pPr>
            <a:r>
              <a:t/>
            </a:r>
            <a:endParaRPr b="1" sz="1500">
              <a:latin typeface="Mali"/>
              <a:ea typeface="Mali"/>
              <a:cs typeface="Mali"/>
              <a:sym typeface="Mali"/>
            </a:endParaRPr>
          </a:p>
        </p:txBody>
      </p:sp>
      <p:pic>
        <p:nvPicPr>
          <p:cNvPr id="299" name="Google Shape;299;p34"/>
          <p:cNvPicPr preferRelativeResize="0"/>
          <p:nvPr/>
        </p:nvPicPr>
        <p:blipFill>
          <a:blip r:embed="rId4">
            <a:alphaModFix/>
          </a:blip>
          <a:stretch>
            <a:fillRect/>
          </a:stretch>
        </p:blipFill>
        <p:spPr>
          <a:xfrm>
            <a:off x="-38850" y="3407075"/>
            <a:ext cx="1773300" cy="1773300"/>
          </a:xfrm>
          <a:prstGeom prst="rect">
            <a:avLst/>
          </a:prstGeom>
          <a:noFill/>
          <a:ln>
            <a:noFill/>
          </a:ln>
        </p:spPr>
      </p:pic>
      <p:pic>
        <p:nvPicPr>
          <p:cNvPr id="300" name="Google Shape;300;p34"/>
          <p:cNvPicPr preferRelativeResize="0"/>
          <p:nvPr/>
        </p:nvPicPr>
        <p:blipFill>
          <a:blip r:embed="rId5">
            <a:alphaModFix/>
          </a:blip>
          <a:stretch>
            <a:fillRect/>
          </a:stretch>
        </p:blipFill>
        <p:spPr>
          <a:xfrm>
            <a:off x="2197400" y="715263"/>
            <a:ext cx="2269226" cy="2269226"/>
          </a:xfrm>
          <a:prstGeom prst="rect">
            <a:avLst/>
          </a:prstGeom>
          <a:noFill/>
          <a:ln>
            <a:noFill/>
          </a:ln>
        </p:spPr>
      </p:pic>
      <p:pic>
        <p:nvPicPr>
          <p:cNvPr id="301" name="Google Shape;301;p34"/>
          <p:cNvPicPr preferRelativeResize="0"/>
          <p:nvPr/>
        </p:nvPicPr>
        <p:blipFill rotWithShape="1">
          <a:blip r:embed="rId6">
            <a:alphaModFix/>
          </a:blip>
          <a:srcRect b="0" l="24126" r="50204" t="50000"/>
          <a:stretch/>
        </p:blipFill>
        <p:spPr>
          <a:xfrm>
            <a:off x="7857125" y="229875"/>
            <a:ext cx="922500" cy="1778935"/>
          </a:xfrm>
          <a:prstGeom prst="rect">
            <a:avLst/>
          </a:prstGeom>
          <a:noFill/>
          <a:ln>
            <a:noFill/>
          </a:ln>
        </p:spPr>
      </p:pic>
      <p:pic>
        <p:nvPicPr>
          <p:cNvPr id="302" name="Google Shape;302;p34"/>
          <p:cNvPicPr preferRelativeResize="0"/>
          <p:nvPr/>
        </p:nvPicPr>
        <p:blipFill>
          <a:blip r:embed="rId7">
            <a:alphaModFix/>
          </a:blip>
          <a:stretch>
            <a:fillRect/>
          </a:stretch>
        </p:blipFill>
        <p:spPr>
          <a:xfrm>
            <a:off x="4787863" y="2206333"/>
            <a:ext cx="1292100" cy="1866366"/>
          </a:xfrm>
          <a:prstGeom prst="rect">
            <a:avLst/>
          </a:prstGeom>
          <a:noFill/>
          <a:ln>
            <a:noFill/>
          </a:ln>
        </p:spPr>
      </p:pic>
      <p:pic>
        <p:nvPicPr>
          <p:cNvPr id="303" name="Google Shape;303;p34" title="Copy of Copy of 4th Grade Lesson 1 Slide 22.mp3">
            <a:hlinkClick r:id="rId8"/>
          </p:cNvPr>
          <p:cNvPicPr preferRelativeResize="0"/>
          <p:nvPr/>
        </p:nvPicPr>
        <p:blipFill>
          <a:blip r:embed="rId9">
            <a:alphaModFix/>
          </a:blip>
          <a:stretch>
            <a:fillRect/>
          </a:stretch>
        </p:blipFill>
        <p:spPr>
          <a:xfrm>
            <a:off x="5868850" y="139925"/>
            <a:ext cx="1222500" cy="1222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7" name="Shape 307"/>
        <p:cNvGrpSpPr/>
        <p:nvPr/>
      </p:nvGrpSpPr>
      <p:grpSpPr>
        <a:xfrm>
          <a:off x="0" y="0"/>
          <a:ext cx="0" cy="0"/>
          <a:chOff x="0" y="0"/>
          <a:chExt cx="0" cy="0"/>
        </a:xfrm>
      </p:grpSpPr>
      <p:sp>
        <p:nvSpPr>
          <p:cNvPr id="308" name="Google Shape;308;p35"/>
          <p:cNvSpPr/>
          <p:nvPr/>
        </p:nvSpPr>
        <p:spPr>
          <a:xfrm>
            <a:off x="337800" y="1017725"/>
            <a:ext cx="8468400" cy="3765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35"/>
          <p:cNvSpPr txBox="1"/>
          <p:nvPr>
            <p:ph type="title"/>
          </p:nvPr>
        </p:nvSpPr>
        <p:spPr>
          <a:xfrm>
            <a:off x="2037000" y="445025"/>
            <a:ext cx="5612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720">
                <a:highlight>
                  <a:srgbClr val="6AA84F"/>
                </a:highlight>
              </a:rPr>
              <a:t>¿Qué significa la tierra para ti?</a:t>
            </a:r>
            <a:r>
              <a:rPr b="1" lang="en" sz="2720">
                <a:highlight>
                  <a:srgbClr val="6AA84F"/>
                </a:highlight>
              </a:rPr>
              <a:t>  </a:t>
            </a:r>
            <a:endParaRPr b="1" sz="2720">
              <a:highlight>
                <a:srgbClr val="6AA84F"/>
              </a:highlight>
            </a:endParaRPr>
          </a:p>
        </p:txBody>
      </p:sp>
      <p:sp>
        <p:nvSpPr>
          <p:cNvPr id="310" name="Google Shape;310;p35"/>
          <p:cNvSpPr txBox="1"/>
          <p:nvPr>
            <p:ph idx="1" type="body"/>
          </p:nvPr>
        </p:nvSpPr>
        <p:spPr>
          <a:xfrm>
            <a:off x="0" y="1017725"/>
            <a:ext cx="8327100" cy="3765900"/>
          </a:xfrm>
          <a:prstGeom prst="rect">
            <a:avLst/>
          </a:prstGeom>
        </p:spPr>
        <p:txBody>
          <a:bodyPr anchorCtr="0" anchor="t" bIns="91425" lIns="91425" spcFirstLastPara="1" rIns="91425" wrap="square" tIns="91425">
            <a:normAutofit fontScale="85000" lnSpcReduction="10000"/>
          </a:bodyPr>
          <a:lstStyle/>
          <a:p>
            <a:pPr indent="0" lvl="0" marL="0" rtl="0" algn="l">
              <a:spcBef>
                <a:spcPts val="0"/>
              </a:spcBef>
              <a:spcAft>
                <a:spcPts val="0"/>
              </a:spcAft>
              <a:buNone/>
            </a:pPr>
            <a:r>
              <a:rPr lang="en">
                <a:solidFill>
                  <a:schemeClr val="dk1"/>
                </a:solidFill>
              </a:rPr>
              <a:t>      En esta tarea, terminarás la siguiente oración:</a:t>
            </a:r>
            <a:r>
              <a:rPr lang="en">
                <a:solidFill>
                  <a:schemeClr val="dk1"/>
                </a:solidFill>
              </a:rPr>
              <a:t> “La tierra es importante para mi porque</a:t>
            </a:r>
            <a:r>
              <a:rPr lang="en">
                <a:solidFill>
                  <a:schemeClr val="dk1"/>
                </a:solidFill>
              </a:rPr>
              <a:t>…” y</a:t>
            </a:r>
            <a:endParaRPr>
              <a:solidFill>
                <a:schemeClr val="dk1"/>
              </a:solidFill>
            </a:endParaRPr>
          </a:p>
          <a:p>
            <a:pPr indent="0" lvl="0" marL="0" rtl="0" algn="l">
              <a:spcBef>
                <a:spcPts val="0"/>
              </a:spcBef>
              <a:spcAft>
                <a:spcPts val="0"/>
              </a:spcAft>
              <a:buNone/>
            </a:pPr>
            <a:r>
              <a:rPr lang="en">
                <a:solidFill>
                  <a:schemeClr val="dk1"/>
                </a:solidFill>
              </a:rPr>
              <a:t>      presentaras tu respuesta en una forma de arte de tú escojas.</a:t>
            </a:r>
            <a:endParaRPr>
              <a:solidFill>
                <a:schemeClr val="dk1"/>
              </a:solidFill>
            </a:endParaRPr>
          </a:p>
          <a:p>
            <a:pPr indent="0" lvl="0" marL="0" rtl="0" algn="l">
              <a:spcBef>
                <a:spcPts val="0"/>
              </a:spcBef>
              <a:spcAft>
                <a:spcPts val="0"/>
              </a:spcAft>
              <a:buNone/>
            </a:pPr>
            <a:r>
              <a:rPr lang="en">
                <a:solidFill>
                  <a:schemeClr val="dk1"/>
                </a:solidFill>
              </a:rPr>
              <a:t>     Instrucciones:</a:t>
            </a:r>
            <a:endParaRPr>
              <a:solidFill>
                <a:schemeClr val="dk1"/>
              </a:solidFill>
            </a:endParaRPr>
          </a:p>
          <a:p>
            <a:pPr indent="-325755" lvl="0" marL="457200" rtl="0" algn="l">
              <a:spcBef>
                <a:spcPts val="1200"/>
              </a:spcBef>
              <a:spcAft>
                <a:spcPts val="0"/>
              </a:spcAft>
              <a:buClr>
                <a:schemeClr val="dk1"/>
              </a:buClr>
              <a:buSzPct val="100000"/>
              <a:buChar char="-"/>
            </a:pPr>
            <a:r>
              <a:rPr lang="en">
                <a:solidFill>
                  <a:schemeClr val="dk1"/>
                </a:solidFill>
              </a:rPr>
              <a:t>Tu maestro te pondrá en grupos de dos o tres </a:t>
            </a:r>
            <a:endParaRPr>
              <a:solidFill>
                <a:schemeClr val="dk1"/>
              </a:solidFill>
            </a:endParaRPr>
          </a:p>
          <a:p>
            <a:pPr indent="-325755" lvl="0" marL="457200" rtl="0" algn="l">
              <a:spcBef>
                <a:spcPts val="0"/>
              </a:spcBef>
              <a:spcAft>
                <a:spcPts val="0"/>
              </a:spcAft>
              <a:buClr>
                <a:schemeClr val="dk1"/>
              </a:buClr>
              <a:buSzPct val="100000"/>
              <a:buChar char="-"/>
            </a:pPr>
            <a:r>
              <a:rPr lang="en">
                <a:solidFill>
                  <a:schemeClr val="dk1"/>
                </a:solidFill>
              </a:rPr>
              <a:t>Pon cada una de las obras de arte una al lado de la otra y toma una foto de ellas.</a:t>
            </a:r>
            <a:endParaRPr>
              <a:solidFill>
                <a:schemeClr val="dk1"/>
              </a:solidFill>
            </a:endParaRPr>
          </a:p>
          <a:p>
            <a:pPr indent="-325755" lvl="0" marL="457200" rtl="0" algn="l">
              <a:spcBef>
                <a:spcPts val="0"/>
              </a:spcBef>
              <a:spcAft>
                <a:spcPts val="0"/>
              </a:spcAft>
              <a:buClr>
                <a:schemeClr val="dk1"/>
              </a:buClr>
              <a:buSzPct val="100000"/>
              <a:buChar char="-"/>
            </a:pPr>
            <a:r>
              <a:rPr lang="en">
                <a:solidFill>
                  <a:schemeClr val="dk1"/>
                </a:solidFill>
              </a:rPr>
              <a:t>¡Esta imagen de tus suelos combinados será tu imagen de fondo para tu presentación!</a:t>
            </a:r>
            <a:endParaRPr>
              <a:solidFill>
                <a:schemeClr val="dk1"/>
              </a:solidFill>
            </a:endParaRPr>
          </a:p>
          <a:p>
            <a:pPr indent="-325755" lvl="0" marL="457200" rtl="0" algn="l">
              <a:spcBef>
                <a:spcPts val="0"/>
              </a:spcBef>
              <a:spcAft>
                <a:spcPts val="0"/>
              </a:spcAft>
              <a:buClr>
                <a:schemeClr val="dk1"/>
              </a:buClr>
              <a:buSzPct val="100000"/>
              <a:buChar char="-"/>
            </a:pPr>
            <a:r>
              <a:rPr lang="en">
                <a:solidFill>
                  <a:schemeClr val="dk1"/>
                </a:solidFill>
              </a:rPr>
              <a:t>Usando la pantalla verde en el laboratorio de iInnovate, graba a tu grupo completando la </a:t>
            </a:r>
            <a:r>
              <a:rPr lang="en">
                <a:solidFill>
                  <a:schemeClr val="dk1"/>
                </a:solidFill>
              </a:rPr>
              <a:t>oración</a:t>
            </a:r>
            <a:r>
              <a:rPr lang="en">
                <a:solidFill>
                  <a:schemeClr val="dk1"/>
                </a:solidFill>
              </a:rPr>
              <a:t> anterior. </a:t>
            </a:r>
            <a:endParaRPr>
              <a:solidFill>
                <a:schemeClr val="dk1"/>
              </a:solidFill>
            </a:endParaRPr>
          </a:p>
          <a:p>
            <a:pPr indent="-323214" lvl="1" marL="914400" rtl="0" algn="l">
              <a:spcBef>
                <a:spcPts val="0"/>
              </a:spcBef>
              <a:spcAft>
                <a:spcPts val="0"/>
              </a:spcAft>
              <a:buClr>
                <a:schemeClr val="dk1"/>
              </a:buClr>
              <a:buSzPct val="97385"/>
              <a:buChar char="-"/>
            </a:pPr>
            <a:r>
              <a:rPr lang="en" sz="1800">
                <a:solidFill>
                  <a:schemeClr val="dk1"/>
                </a:solidFill>
              </a:rPr>
              <a:t>¡</a:t>
            </a:r>
            <a:r>
              <a:rPr lang="en" sz="1752">
                <a:solidFill>
                  <a:schemeClr val="dk1"/>
                </a:solidFill>
              </a:rPr>
              <a:t>Se</a:t>
            </a:r>
            <a:r>
              <a:rPr lang="en" sz="1752">
                <a:solidFill>
                  <a:schemeClr val="dk1"/>
                </a:solidFill>
              </a:rPr>
              <a:t> creativo en tus respuestas!</a:t>
            </a:r>
            <a:endParaRPr sz="1752">
              <a:solidFill>
                <a:schemeClr val="dk1"/>
              </a:solidFill>
            </a:endParaRPr>
          </a:p>
          <a:p>
            <a:pPr indent="-316864" lvl="2" marL="1371600" rtl="0" algn="l">
              <a:spcBef>
                <a:spcPts val="0"/>
              </a:spcBef>
              <a:spcAft>
                <a:spcPts val="0"/>
              </a:spcAft>
              <a:buClr>
                <a:schemeClr val="dk1"/>
              </a:buClr>
              <a:buSzPct val="100000"/>
              <a:buChar char="-"/>
            </a:pPr>
            <a:r>
              <a:rPr lang="en" sz="1635">
                <a:solidFill>
                  <a:schemeClr val="dk1"/>
                </a:solidFill>
              </a:rPr>
              <a:t>Puedes pararte al frente y leer tu respuesta.</a:t>
            </a:r>
            <a:endParaRPr sz="1635">
              <a:solidFill>
                <a:schemeClr val="dk1"/>
              </a:solidFill>
            </a:endParaRPr>
          </a:p>
          <a:p>
            <a:pPr indent="-316864" lvl="2" marL="1371600" rtl="0" algn="l">
              <a:spcBef>
                <a:spcPts val="0"/>
              </a:spcBef>
              <a:spcAft>
                <a:spcPts val="0"/>
              </a:spcAft>
              <a:buClr>
                <a:schemeClr val="dk1"/>
              </a:buClr>
              <a:buSzPct val="100000"/>
              <a:buChar char="-"/>
            </a:pPr>
            <a:r>
              <a:rPr lang="en" sz="1635">
                <a:solidFill>
                  <a:schemeClr val="dk1"/>
                </a:solidFill>
              </a:rPr>
              <a:t>Puedes escribir un poema</a:t>
            </a:r>
            <a:endParaRPr sz="1635">
              <a:solidFill>
                <a:schemeClr val="dk1"/>
              </a:solidFill>
            </a:endParaRPr>
          </a:p>
          <a:p>
            <a:pPr indent="-316864" lvl="2" marL="1371600" rtl="0" algn="l">
              <a:spcBef>
                <a:spcPts val="0"/>
              </a:spcBef>
              <a:spcAft>
                <a:spcPts val="0"/>
              </a:spcAft>
              <a:buClr>
                <a:schemeClr val="dk1"/>
              </a:buClr>
              <a:buSzPct val="100000"/>
              <a:buChar char="-"/>
            </a:pPr>
            <a:r>
              <a:rPr lang="en" sz="1635">
                <a:solidFill>
                  <a:schemeClr val="dk1"/>
                </a:solidFill>
              </a:rPr>
              <a:t>Puedes crear una danza interpretativa</a:t>
            </a:r>
            <a:endParaRPr sz="1635">
              <a:solidFill>
                <a:schemeClr val="dk1"/>
              </a:solidFill>
            </a:endParaRPr>
          </a:p>
          <a:p>
            <a:pPr indent="-316864" lvl="2" marL="1371600" rtl="0" algn="l">
              <a:spcBef>
                <a:spcPts val="0"/>
              </a:spcBef>
              <a:spcAft>
                <a:spcPts val="0"/>
              </a:spcAft>
              <a:buClr>
                <a:schemeClr val="dk1"/>
              </a:buClr>
              <a:buSzPct val="100000"/>
              <a:buChar char="-"/>
            </a:pPr>
            <a:r>
              <a:rPr lang="en" sz="1635">
                <a:solidFill>
                  <a:schemeClr val="dk1"/>
                </a:solidFill>
              </a:rPr>
              <a:t>Puedes cantar </a:t>
            </a:r>
            <a:endParaRPr sz="1635">
              <a:solidFill>
                <a:schemeClr val="dk1"/>
              </a:solidFill>
            </a:endParaRPr>
          </a:p>
          <a:p>
            <a:pPr indent="-316864" lvl="2" marL="1371600" rtl="0" algn="l">
              <a:spcBef>
                <a:spcPts val="0"/>
              </a:spcBef>
              <a:spcAft>
                <a:spcPts val="0"/>
              </a:spcAft>
              <a:buClr>
                <a:schemeClr val="dk1"/>
              </a:buClr>
              <a:buSzPct val="100000"/>
              <a:buChar char="-"/>
            </a:pPr>
            <a:r>
              <a:rPr lang="en" sz="1635">
                <a:solidFill>
                  <a:schemeClr val="dk1"/>
                </a:solidFill>
              </a:rPr>
              <a:t>¿Alguna otra idea?</a:t>
            </a:r>
            <a:endParaRPr sz="1635">
              <a:solidFill>
                <a:schemeClr val="dk1"/>
              </a:solidFill>
            </a:endParaRPr>
          </a:p>
        </p:txBody>
      </p:sp>
      <p:sp>
        <p:nvSpPr>
          <p:cNvPr id="311" name="Google Shape;311;p35"/>
          <p:cNvSpPr/>
          <p:nvPr/>
        </p:nvSpPr>
        <p:spPr>
          <a:xfrm rot="-5400000">
            <a:off x="5619725" y="1618950"/>
            <a:ext cx="2783700" cy="4265400"/>
          </a:xfrm>
          <a:prstGeom prst="rtTriangle">
            <a:avLst/>
          </a:prstGeom>
          <a:solidFill>
            <a:srgbClr val="EA999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35"/>
          <p:cNvSpPr/>
          <p:nvPr/>
        </p:nvSpPr>
        <p:spPr>
          <a:xfrm>
            <a:off x="7003925" y="3583025"/>
            <a:ext cx="1661100" cy="1428900"/>
          </a:xfrm>
          <a:prstGeom prst="ellipse">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35"/>
          <p:cNvSpPr/>
          <p:nvPr/>
        </p:nvSpPr>
        <p:spPr>
          <a:xfrm>
            <a:off x="7255475" y="3807225"/>
            <a:ext cx="1164600" cy="980400"/>
          </a:xfrm>
          <a:prstGeom prst="ellipse">
            <a:avLst/>
          </a:prstGeom>
          <a:solidFill>
            <a:srgbClr val="93C47D"/>
          </a:solidFill>
          <a:ln cap="flat" cmpd="sng" w="152400">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35"/>
          <p:cNvSpPr txBox="1"/>
          <p:nvPr/>
        </p:nvSpPr>
        <p:spPr>
          <a:xfrm>
            <a:off x="7252172" y="4020429"/>
            <a:ext cx="11646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1200">
                <a:solidFill>
                  <a:schemeClr val="dk1"/>
                </a:solidFill>
                <a:latin typeface="Mali"/>
                <a:ea typeface="Mali"/>
                <a:cs typeface="Mali"/>
                <a:sym typeface="Mali"/>
              </a:rPr>
              <a:t>Zona donde estás cómodo</a:t>
            </a:r>
            <a:endParaRPr b="1" sz="1200">
              <a:latin typeface="Mali"/>
              <a:ea typeface="Mali"/>
              <a:cs typeface="Mali"/>
              <a:sym typeface="Mali"/>
            </a:endParaRPr>
          </a:p>
        </p:txBody>
      </p:sp>
      <p:sp>
        <p:nvSpPr>
          <p:cNvPr id="315" name="Google Shape;315;p35"/>
          <p:cNvSpPr txBox="1"/>
          <p:nvPr/>
        </p:nvSpPr>
        <p:spPr>
          <a:xfrm rot="476364">
            <a:off x="8008077" y="3211346"/>
            <a:ext cx="1261896" cy="609508"/>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Mali"/>
                <a:ea typeface="Mali"/>
                <a:cs typeface="Mali"/>
                <a:sym typeface="Mali"/>
              </a:rPr>
              <a:t>Borde de Crecimiento</a:t>
            </a:r>
            <a:endParaRPr sz="1200">
              <a:latin typeface="Mali"/>
              <a:ea typeface="Mali"/>
              <a:cs typeface="Mali"/>
              <a:sym typeface="Mali"/>
            </a:endParaRPr>
          </a:p>
        </p:txBody>
      </p:sp>
      <p:pic>
        <p:nvPicPr>
          <p:cNvPr id="316" name="Google Shape;316;p35"/>
          <p:cNvPicPr preferRelativeResize="0"/>
          <p:nvPr/>
        </p:nvPicPr>
        <p:blipFill>
          <a:blip r:embed="rId4">
            <a:alphaModFix/>
          </a:blip>
          <a:stretch>
            <a:fillRect/>
          </a:stretch>
        </p:blipFill>
        <p:spPr>
          <a:xfrm rot="290234">
            <a:off x="8386700" y="3855058"/>
            <a:ext cx="331006" cy="288935"/>
          </a:xfrm>
          <a:prstGeom prst="rect">
            <a:avLst/>
          </a:prstGeom>
          <a:noFill/>
          <a:ln>
            <a:noFill/>
          </a:ln>
        </p:spPr>
      </p:pic>
      <p:sp>
        <p:nvSpPr>
          <p:cNvPr id="317" name="Google Shape;317;p35"/>
          <p:cNvSpPr txBox="1"/>
          <p:nvPr/>
        </p:nvSpPr>
        <p:spPr>
          <a:xfrm>
            <a:off x="5412700" y="4351100"/>
            <a:ext cx="17325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a:solidFill>
                  <a:schemeClr val="dk1"/>
                </a:solidFill>
              </a:rPr>
              <a:t>¡No olvides tu zona donde estás c</a:t>
            </a:r>
            <a:r>
              <a:rPr b="1" lang="en">
                <a:solidFill>
                  <a:schemeClr val="dk1"/>
                </a:solidFill>
                <a:latin typeface="Mali"/>
                <a:ea typeface="Mali"/>
                <a:cs typeface="Mali"/>
                <a:sym typeface="Mali"/>
              </a:rPr>
              <a:t>ó</a:t>
            </a:r>
            <a:r>
              <a:rPr b="1" lang="en">
                <a:solidFill>
                  <a:schemeClr val="dk1"/>
                </a:solidFill>
              </a:rPr>
              <a:t>modo!</a:t>
            </a:r>
            <a:endParaRPr b="1">
              <a:solidFill>
                <a:schemeClr val="dk1"/>
              </a:solidFill>
            </a:endParaRPr>
          </a:p>
          <a:p>
            <a:pPr indent="0" lvl="0" marL="0" rtl="0" algn="l">
              <a:spcBef>
                <a:spcPts val="0"/>
              </a:spcBef>
              <a:spcAft>
                <a:spcPts val="0"/>
              </a:spcAft>
              <a:buNone/>
            </a:pPr>
            <a:r>
              <a:t/>
            </a:r>
            <a:endParaRPr b="1"/>
          </a:p>
        </p:txBody>
      </p:sp>
      <p:pic>
        <p:nvPicPr>
          <p:cNvPr id="318" name="Google Shape;318;p35" title="Copy of Copy of 4th Grade Lesson 1 Slide 23.mp3">
            <a:hlinkClick r:id="rId5"/>
          </p:cNvPr>
          <p:cNvPicPr preferRelativeResize="0"/>
          <p:nvPr/>
        </p:nvPicPr>
        <p:blipFill>
          <a:blip r:embed="rId6">
            <a:alphaModFix/>
          </a:blip>
          <a:stretch>
            <a:fillRect/>
          </a:stretch>
        </p:blipFill>
        <p:spPr>
          <a:xfrm>
            <a:off x="700475" y="148550"/>
            <a:ext cx="869175" cy="8691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322" name="Shape 322"/>
        <p:cNvGrpSpPr/>
        <p:nvPr/>
      </p:nvGrpSpPr>
      <p:grpSpPr>
        <a:xfrm>
          <a:off x="0" y="0"/>
          <a:ext cx="0" cy="0"/>
          <a:chOff x="0" y="0"/>
          <a:chExt cx="0" cy="0"/>
        </a:xfrm>
      </p:grpSpPr>
      <p:sp>
        <p:nvSpPr>
          <p:cNvPr id="323" name="Google Shape;323;p36"/>
          <p:cNvSpPr/>
          <p:nvPr/>
        </p:nvSpPr>
        <p:spPr>
          <a:xfrm>
            <a:off x="311700" y="259050"/>
            <a:ext cx="8520600" cy="4625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36"/>
          <p:cNvSpPr txBox="1"/>
          <p:nvPr>
            <p:ph type="title"/>
          </p:nvPr>
        </p:nvSpPr>
        <p:spPr>
          <a:xfrm>
            <a:off x="465300" y="259050"/>
            <a:ext cx="5839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3020" u="sng">
                <a:solidFill>
                  <a:srgbClr val="38761D"/>
                </a:solidFill>
              </a:rPr>
              <a:t>Repasar</a:t>
            </a:r>
            <a:r>
              <a:rPr b="1" lang="en" sz="3020" u="sng">
                <a:solidFill>
                  <a:srgbClr val="38761D"/>
                </a:solidFill>
              </a:rPr>
              <a:t> </a:t>
            </a:r>
            <a:r>
              <a:rPr b="1" lang="en" sz="3020" u="sng">
                <a:solidFill>
                  <a:srgbClr val="38761D"/>
                </a:solidFill>
              </a:rPr>
              <a:t>Vocabulario</a:t>
            </a:r>
            <a:endParaRPr b="1" sz="3020" u="sng">
              <a:solidFill>
                <a:srgbClr val="38761D"/>
              </a:solidFill>
            </a:endParaRPr>
          </a:p>
        </p:txBody>
      </p:sp>
      <p:sp>
        <p:nvSpPr>
          <p:cNvPr id="325" name="Google Shape;325;p36"/>
          <p:cNvSpPr txBox="1"/>
          <p:nvPr>
            <p:ph idx="1" type="body"/>
          </p:nvPr>
        </p:nvSpPr>
        <p:spPr>
          <a:xfrm>
            <a:off x="465300" y="743350"/>
            <a:ext cx="8213400" cy="3813900"/>
          </a:xfrm>
          <a:prstGeom prst="rect">
            <a:avLst/>
          </a:prstGeom>
        </p:spPr>
        <p:txBody>
          <a:bodyPr anchorCtr="0" anchor="t" bIns="91425" lIns="91425" spcFirstLastPara="1" rIns="91425" wrap="square" tIns="91425">
            <a:noAutofit/>
          </a:bodyPr>
          <a:lstStyle/>
          <a:p>
            <a:pPr indent="-914400" lvl="0" marL="914400" rtl="0" algn="l">
              <a:lnSpc>
                <a:spcPct val="115000"/>
              </a:lnSpc>
              <a:spcBef>
                <a:spcPts val="0"/>
              </a:spcBef>
              <a:spcAft>
                <a:spcPts val="0"/>
              </a:spcAft>
              <a:buClr>
                <a:schemeClr val="dk1"/>
              </a:buClr>
              <a:buSzPts val="1960"/>
              <a:buFont typeface="Arial"/>
              <a:buNone/>
            </a:pPr>
            <a:r>
              <a:rPr b="1" lang="en" sz="2060">
                <a:solidFill>
                  <a:srgbClr val="38761D"/>
                </a:solidFill>
                <a:latin typeface="Times New Roman"/>
                <a:ea typeface="Times New Roman"/>
                <a:cs typeface="Times New Roman"/>
                <a:sym typeface="Times New Roman"/>
              </a:rPr>
              <a:t>Materiales de la Tierra</a:t>
            </a:r>
            <a:r>
              <a:rPr lang="en" sz="2060">
                <a:solidFill>
                  <a:schemeClr val="dk1"/>
                </a:solidFill>
                <a:latin typeface="Times New Roman"/>
                <a:ea typeface="Times New Roman"/>
                <a:cs typeface="Times New Roman"/>
                <a:sym typeface="Times New Roman"/>
              </a:rPr>
              <a:t>:</a:t>
            </a:r>
            <a:r>
              <a:rPr lang="en" sz="2060">
                <a:solidFill>
                  <a:schemeClr val="dk1"/>
                </a:solidFill>
                <a:latin typeface="Times New Roman"/>
                <a:ea typeface="Times New Roman"/>
                <a:cs typeface="Times New Roman"/>
                <a:sym typeface="Times New Roman"/>
              </a:rPr>
              <a:t> cualquier recurso natural que compone la tierra, incluidos el terreno y el agua</a:t>
            </a:r>
            <a:endParaRPr sz="2620">
              <a:solidFill>
                <a:schemeClr val="dk1"/>
              </a:solidFill>
              <a:latin typeface="Times New Roman"/>
              <a:ea typeface="Times New Roman"/>
              <a:cs typeface="Times New Roman"/>
              <a:sym typeface="Times New Roman"/>
            </a:endParaRPr>
          </a:p>
          <a:p>
            <a:pPr indent="-914400" lvl="0" marL="914400" rtl="0" algn="l">
              <a:lnSpc>
                <a:spcPct val="115000"/>
              </a:lnSpc>
              <a:spcBef>
                <a:spcPts val="560"/>
              </a:spcBef>
              <a:spcAft>
                <a:spcPts val="0"/>
              </a:spcAft>
              <a:buClr>
                <a:schemeClr val="dk1"/>
              </a:buClr>
              <a:buSzPts val="1960"/>
              <a:buFont typeface="Arial"/>
              <a:buNone/>
            </a:pPr>
            <a:r>
              <a:rPr b="1" lang="en" sz="2060">
                <a:solidFill>
                  <a:srgbClr val="38761D"/>
                </a:solidFill>
                <a:latin typeface="Times New Roman"/>
                <a:ea typeface="Times New Roman"/>
                <a:cs typeface="Times New Roman"/>
                <a:sym typeface="Times New Roman"/>
              </a:rPr>
              <a:t>Roca: </a:t>
            </a:r>
            <a:r>
              <a:rPr lang="en" sz="2060">
                <a:solidFill>
                  <a:srgbClr val="000000"/>
                </a:solidFill>
                <a:latin typeface="Times New Roman"/>
                <a:ea typeface="Times New Roman"/>
                <a:cs typeface="Times New Roman"/>
                <a:sym typeface="Times New Roman"/>
              </a:rPr>
              <a:t>un material de tierra sólida hecho de dos o más minerales</a:t>
            </a:r>
            <a:endParaRPr sz="2060">
              <a:solidFill>
                <a:srgbClr val="000000"/>
              </a:solidFill>
              <a:latin typeface="Times New Roman"/>
              <a:ea typeface="Times New Roman"/>
              <a:cs typeface="Times New Roman"/>
              <a:sym typeface="Times New Roman"/>
            </a:endParaRPr>
          </a:p>
          <a:p>
            <a:pPr indent="-914400" lvl="0" marL="914400" rtl="0" algn="l">
              <a:lnSpc>
                <a:spcPct val="115000"/>
              </a:lnSpc>
              <a:spcBef>
                <a:spcPts val="560"/>
              </a:spcBef>
              <a:spcAft>
                <a:spcPts val="0"/>
              </a:spcAft>
              <a:buClr>
                <a:schemeClr val="dk1"/>
              </a:buClr>
              <a:buSzPts val="1960"/>
              <a:buFont typeface="Arial"/>
              <a:buNone/>
            </a:pPr>
            <a:r>
              <a:rPr b="1" lang="en" sz="2060">
                <a:solidFill>
                  <a:srgbClr val="38761D"/>
                </a:solidFill>
                <a:latin typeface="Times New Roman"/>
                <a:ea typeface="Times New Roman"/>
                <a:cs typeface="Times New Roman"/>
                <a:sym typeface="Times New Roman"/>
              </a:rPr>
              <a:t>Piedritas</a:t>
            </a:r>
            <a:r>
              <a:rPr lang="en" sz="2060">
                <a:solidFill>
                  <a:schemeClr val="dk1"/>
                </a:solidFill>
                <a:latin typeface="Times New Roman"/>
                <a:ea typeface="Times New Roman"/>
                <a:cs typeface="Times New Roman"/>
                <a:sym typeface="Times New Roman"/>
              </a:rPr>
              <a:t>: </a:t>
            </a:r>
            <a:r>
              <a:rPr lang="en" sz="1860">
                <a:solidFill>
                  <a:schemeClr val="dk1"/>
                </a:solidFill>
                <a:latin typeface="Times New Roman"/>
                <a:ea typeface="Times New Roman"/>
                <a:cs typeface="Times New Roman"/>
                <a:sym typeface="Times New Roman"/>
              </a:rPr>
              <a:t>material rocoso meteorizado con partículas típicamente entre 6 y 64 mm</a:t>
            </a:r>
            <a:endParaRPr sz="2420">
              <a:solidFill>
                <a:schemeClr val="dk1"/>
              </a:solidFill>
              <a:latin typeface="Times New Roman"/>
              <a:ea typeface="Times New Roman"/>
              <a:cs typeface="Times New Roman"/>
              <a:sym typeface="Times New Roman"/>
            </a:endParaRPr>
          </a:p>
          <a:p>
            <a:pPr indent="-914400" lvl="0" marL="914400" rtl="0" algn="l">
              <a:lnSpc>
                <a:spcPct val="115000"/>
              </a:lnSpc>
              <a:spcBef>
                <a:spcPts val="560"/>
              </a:spcBef>
              <a:spcAft>
                <a:spcPts val="0"/>
              </a:spcAft>
              <a:buClr>
                <a:schemeClr val="dk1"/>
              </a:buClr>
              <a:buSzPts val="1960"/>
              <a:buFont typeface="Arial"/>
              <a:buNone/>
            </a:pPr>
            <a:r>
              <a:rPr b="1" lang="en" sz="2060">
                <a:solidFill>
                  <a:srgbClr val="38761D"/>
                </a:solidFill>
                <a:latin typeface="Times New Roman"/>
                <a:ea typeface="Times New Roman"/>
                <a:cs typeface="Times New Roman"/>
                <a:sym typeface="Times New Roman"/>
              </a:rPr>
              <a:t>Gravilla</a:t>
            </a:r>
            <a:r>
              <a:rPr lang="en" sz="2060">
                <a:solidFill>
                  <a:schemeClr val="dk1"/>
                </a:solidFill>
                <a:latin typeface="Times New Roman"/>
                <a:ea typeface="Times New Roman"/>
                <a:cs typeface="Times New Roman"/>
                <a:sym typeface="Times New Roman"/>
              </a:rPr>
              <a:t>: </a:t>
            </a:r>
            <a:r>
              <a:rPr lang="en" sz="1860">
                <a:solidFill>
                  <a:schemeClr val="dk1"/>
                </a:solidFill>
                <a:latin typeface="Times New Roman"/>
                <a:ea typeface="Times New Roman"/>
                <a:cs typeface="Times New Roman"/>
                <a:sym typeface="Times New Roman"/>
              </a:rPr>
              <a:t>material rocoso meteorizado con partículas típicamente entre</a:t>
            </a:r>
            <a:r>
              <a:rPr lang="en" sz="1860">
                <a:solidFill>
                  <a:schemeClr val="dk1"/>
                </a:solidFill>
                <a:latin typeface="Times New Roman"/>
                <a:ea typeface="Times New Roman"/>
                <a:cs typeface="Times New Roman"/>
                <a:sym typeface="Times New Roman"/>
              </a:rPr>
              <a:t> 2 y 6 mm</a:t>
            </a:r>
            <a:endParaRPr sz="2420">
              <a:solidFill>
                <a:schemeClr val="dk1"/>
              </a:solidFill>
              <a:latin typeface="Times New Roman"/>
              <a:ea typeface="Times New Roman"/>
              <a:cs typeface="Times New Roman"/>
              <a:sym typeface="Times New Roman"/>
            </a:endParaRPr>
          </a:p>
          <a:p>
            <a:pPr indent="-914400" lvl="0" marL="914400" rtl="0" algn="l">
              <a:lnSpc>
                <a:spcPct val="115000"/>
              </a:lnSpc>
              <a:spcBef>
                <a:spcPts val="560"/>
              </a:spcBef>
              <a:spcAft>
                <a:spcPts val="0"/>
              </a:spcAft>
              <a:buClr>
                <a:schemeClr val="dk1"/>
              </a:buClr>
              <a:buSzPts val="1960"/>
              <a:buFont typeface="Arial"/>
              <a:buNone/>
            </a:pPr>
            <a:r>
              <a:rPr b="1" lang="en" sz="2060">
                <a:solidFill>
                  <a:srgbClr val="38761D"/>
                </a:solidFill>
                <a:latin typeface="Times New Roman"/>
                <a:ea typeface="Times New Roman"/>
                <a:cs typeface="Times New Roman"/>
                <a:sym typeface="Times New Roman"/>
              </a:rPr>
              <a:t>Arena</a:t>
            </a:r>
            <a:r>
              <a:rPr lang="en" sz="2060">
                <a:solidFill>
                  <a:schemeClr val="dk1"/>
                </a:solidFill>
                <a:latin typeface="Times New Roman"/>
                <a:ea typeface="Times New Roman"/>
                <a:cs typeface="Times New Roman"/>
                <a:sym typeface="Times New Roman"/>
              </a:rPr>
              <a:t>: </a:t>
            </a:r>
            <a:r>
              <a:rPr lang="en" sz="1960">
                <a:solidFill>
                  <a:schemeClr val="dk1"/>
                </a:solidFill>
                <a:latin typeface="Times New Roman"/>
                <a:ea typeface="Times New Roman"/>
                <a:cs typeface="Times New Roman"/>
                <a:sym typeface="Times New Roman"/>
              </a:rPr>
              <a:t>material rocoso meteorizado con partículas típicamente entre </a:t>
            </a:r>
            <a:r>
              <a:rPr lang="en" sz="1960">
                <a:solidFill>
                  <a:schemeClr val="dk1"/>
                </a:solidFill>
                <a:latin typeface="Times New Roman"/>
                <a:ea typeface="Times New Roman"/>
                <a:cs typeface="Times New Roman"/>
                <a:sym typeface="Times New Roman"/>
              </a:rPr>
              <a:t>1 y 2 mm</a:t>
            </a:r>
            <a:endParaRPr sz="2520">
              <a:solidFill>
                <a:schemeClr val="dk1"/>
              </a:solidFill>
              <a:latin typeface="Times New Roman"/>
              <a:ea typeface="Times New Roman"/>
              <a:cs typeface="Times New Roman"/>
              <a:sym typeface="Times New Roman"/>
            </a:endParaRPr>
          </a:p>
          <a:p>
            <a:pPr indent="-914400" lvl="0" marL="914400" rtl="0" algn="l">
              <a:lnSpc>
                <a:spcPct val="115000"/>
              </a:lnSpc>
              <a:spcBef>
                <a:spcPts val="560"/>
              </a:spcBef>
              <a:spcAft>
                <a:spcPts val="0"/>
              </a:spcAft>
              <a:buClr>
                <a:schemeClr val="dk1"/>
              </a:buClr>
              <a:buSzPts val="1960"/>
              <a:buFont typeface="Arial"/>
              <a:buNone/>
            </a:pPr>
            <a:r>
              <a:rPr b="1" lang="en" sz="2060">
                <a:solidFill>
                  <a:srgbClr val="38761D"/>
                </a:solidFill>
                <a:latin typeface="Times New Roman"/>
                <a:ea typeface="Times New Roman"/>
                <a:cs typeface="Times New Roman"/>
                <a:sym typeface="Times New Roman"/>
              </a:rPr>
              <a:t>Limo</a:t>
            </a:r>
            <a:r>
              <a:rPr lang="en" sz="2060">
                <a:solidFill>
                  <a:schemeClr val="dk1"/>
                </a:solidFill>
                <a:latin typeface="Times New Roman"/>
                <a:ea typeface="Times New Roman"/>
                <a:cs typeface="Times New Roman"/>
                <a:sym typeface="Times New Roman"/>
              </a:rPr>
              <a:t>: piedras que son </a:t>
            </a:r>
            <a:r>
              <a:rPr lang="en" sz="2060">
                <a:solidFill>
                  <a:schemeClr val="dk1"/>
                </a:solidFill>
                <a:latin typeface="Times New Roman"/>
                <a:ea typeface="Times New Roman"/>
                <a:cs typeface="Times New Roman"/>
                <a:sym typeface="Times New Roman"/>
              </a:rPr>
              <a:t>más</a:t>
            </a:r>
            <a:r>
              <a:rPr lang="en" sz="2060">
                <a:solidFill>
                  <a:schemeClr val="dk1"/>
                </a:solidFill>
                <a:latin typeface="Times New Roman"/>
                <a:ea typeface="Times New Roman"/>
                <a:cs typeface="Times New Roman"/>
                <a:sym typeface="Times New Roman"/>
              </a:rPr>
              <a:t> </a:t>
            </a:r>
            <a:r>
              <a:rPr lang="en" sz="2060">
                <a:solidFill>
                  <a:schemeClr val="dk1"/>
                </a:solidFill>
                <a:latin typeface="Times New Roman"/>
                <a:ea typeface="Times New Roman"/>
                <a:cs typeface="Times New Roman"/>
                <a:sym typeface="Times New Roman"/>
              </a:rPr>
              <a:t>pequeñas</a:t>
            </a:r>
            <a:r>
              <a:rPr lang="en" sz="2060">
                <a:solidFill>
                  <a:schemeClr val="dk1"/>
                </a:solidFill>
                <a:latin typeface="Times New Roman"/>
                <a:ea typeface="Times New Roman"/>
                <a:cs typeface="Times New Roman"/>
                <a:sym typeface="Times New Roman"/>
              </a:rPr>
              <a:t> que la arena pero </a:t>
            </a:r>
            <a:r>
              <a:rPr lang="en" sz="2060">
                <a:solidFill>
                  <a:schemeClr val="dk1"/>
                </a:solidFill>
                <a:latin typeface="Times New Roman"/>
                <a:ea typeface="Times New Roman"/>
                <a:cs typeface="Times New Roman"/>
                <a:sym typeface="Times New Roman"/>
              </a:rPr>
              <a:t>más</a:t>
            </a:r>
            <a:r>
              <a:rPr lang="en" sz="2060">
                <a:solidFill>
                  <a:schemeClr val="dk1"/>
                </a:solidFill>
                <a:latin typeface="Times New Roman"/>
                <a:ea typeface="Times New Roman"/>
                <a:cs typeface="Times New Roman"/>
                <a:sym typeface="Times New Roman"/>
              </a:rPr>
              <a:t> grandes que la arcilla</a:t>
            </a:r>
            <a:endParaRPr sz="2060">
              <a:solidFill>
                <a:schemeClr val="dk1"/>
              </a:solidFill>
              <a:latin typeface="Times New Roman"/>
              <a:ea typeface="Times New Roman"/>
              <a:cs typeface="Times New Roman"/>
              <a:sym typeface="Times New Roman"/>
            </a:endParaRPr>
          </a:p>
          <a:p>
            <a:pPr indent="-914400" lvl="0" marL="914400" rtl="0" algn="l">
              <a:lnSpc>
                <a:spcPct val="115000"/>
              </a:lnSpc>
              <a:spcBef>
                <a:spcPts val="560"/>
              </a:spcBef>
              <a:spcAft>
                <a:spcPts val="0"/>
              </a:spcAft>
              <a:buClr>
                <a:schemeClr val="dk1"/>
              </a:buClr>
              <a:buSzPts val="1960"/>
              <a:buFont typeface="Arial"/>
              <a:buNone/>
            </a:pPr>
            <a:r>
              <a:rPr b="1" lang="en" sz="2060">
                <a:solidFill>
                  <a:srgbClr val="38761D"/>
                </a:solidFill>
                <a:latin typeface="Times New Roman"/>
                <a:ea typeface="Times New Roman"/>
                <a:cs typeface="Times New Roman"/>
                <a:sym typeface="Times New Roman"/>
              </a:rPr>
              <a:t>Arcilla: </a:t>
            </a:r>
            <a:r>
              <a:rPr lang="en" sz="2060">
                <a:solidFill>
                  <a:srgbClr val="000000"/>
                </a:solidFill>
                <a:latin typeface="Times New Roman"/>
                <a:ea typeface="Times New Roman"/>
                <a:cs typeface="Times New Roman"/>
                <a:sym typeface="Times New Roman"/>
              </a:rPr>
              <a:t>rocas que son demasiado pequeñas para verlas sin una lupa</a:t>
            </a:r>
            <a:endParaRPr sz="2025">
              <a:solidFill>
                <a:schemeClr val="dk1"/>
              </a:solidFill>
              <a:latin typeface="Times New Roman"/>
              <a:ea typeface="Times New Roman"/>
              <a:cs typeface="Times New Roman"/>
              <a:sym typeface="Times New Roman"/>
            </a:endParaRPr>
          </a:p>
        </p:txBody>
      </p:sp>
      <p:pic>
        <p:nvPicPr>
          <p:cNvPr id="326" name="Google Shape;326;p36" title="Copy of Copy of 4th Grade Lesson 1 Slide 24.mp3">
            <a:hlinkClick r:id="rId3"/>
          </p:cNvPr>
          <p:cNvPicPr preferRelativeResize="0"/>
          <p:nvPr/>
        </p:nvPicPr>
        <p:blipFill>
          <a:blip r:embed="rId4">
            <a:alphaModFix/>
          </a:blip>
          <a:stretch>
            <a:fillRect/>
          </a:stretch>
        </p:blipFill>
        <p:spPr>
          <a:xfrm>
            <a:off x="7456925" y="-12"/>
            <a:ext cx="779125" cy="7791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330" name="Shape 330"/>
        <p:cNvGrpSpPr/>
        <p:nvPr/>
      </p:nvGrpSpPr>
      <p:grpSpPr>
        <a:xfrm>
          <a:off x="0" y="0"/>
          <a:ext cx="0" cy="0"/>
          <a:chOff x="0" y="0"/>
          <a:chExt cx="0" cy="0"/>
        </a:xfrm>
      </p:grpSpPr>
      <p:sp>
        <p:nvSpPr>
          <p:cNvPr id="331" name="Google Shape;331;p37"/>
          <p:cNvSpPr/>
          <p:nvPr/>
        </p:nvSpPr>
        <p:spPr>
          <a:xfrm>
            <a:off x="311700" y="259050"/>
            <a:ext cx="8520600" cy="4625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37"/>
          <p:cNvSpPr txBox="1"/>
          <p:nvPr>
            <p:ph type="title"/>
          </p:nvPr>
        </p:nvSpPr>
        <p:spPr>
          <a:xfrm>
            <a:off x="464100" y="422200"/>
            <a:ext cx="6060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990"/>
              <a:buFont typeface="Arial"/>
              <a:buNone/>
            </a:pPr>
            <a:r>
              <a:rPr b="1" lang="en" sz="3020" u="sng">
                <a:solidFill>
                  <a:srgbClr val="38761D"/>
                </a:solidFill>
              </a:rPr>
              <a:t>Repasar Vocabulario</a:t>
            </a:r>
            <a:endParaRPr b="1" sz="3020" u="sng">
              <a:solidFill>
                <a:srgbClr val="38761D"/>
              </a:solidFill>
            </a:endParaRPr>
          </a:p>
        </p:txBody>
      </p:sp>
      <p:sp>
        <p:nvSpPr>
          <p:cNvPr id="333" name="Google Shape;333;p37"/>
          <p:cNvSpPr txBox="1"/>
          <p:nvPr>
            <p:ph idx="1" type="body"/>
          </p:nvPr>
        </p:nvSpPr>
        <p:spPr>
          <a:xfrm>
            <a:off x="465300" y="1086175"/>
            <a:ext cx="8213400" cy="2217000"/>
          </a:xfrm>
          <a:prstGeom prst="rect">
            <a:avLst/>
          </a:prstGeom>
        </p:spPr>
        <p:txBody>
          <a:bodyPr anchorCtr="0" anchor="t" bIns="91425" lIns="91425" spcFirstLastPara="1" rIns="91425" wrap="square" tIns="91425">
            <a:noAutofit/>
          </a:bodyPr>
          <a:lstStyle/>
          <a:p>
            <a:pPr indent="0" lvl="0" marL="0" rtl="0" algn="l">
              <a:lnSpc>
                <a:spcPct val="115000"/>
              </a:lnSpc>
              <a:spcBef>
                <a:spcPts val="560"/>
              </a:spcBef>
              <a:spcAft>
                <a:spcPts val="0"/>
              </a:spcAft>
              <a:buClr>
                <a:schemeClr val="dk1"/>
              </a:buClr>
              <a:buSzPts val="1960"/>
              <a:buFont typeface="Arial"/>
              <a:buNone/>
            </a:pPr>
            <a:r>
              <a:rPr b="1" lang="en" sz="2060">
                <a:solidFill>
                  <a:srgbClr val="38761D"/>
                </a:solidFill>
                <a:latin typeface="Times New Roman"/>
                <a:ea typeface="Times New Roman"/>
                <a:cs typeface="Times New Roman"/>
                <a:sym typeface="Times New Roman"/>
              </a:rPr>
              <a:t>Materiales </a:t>
            </a:r>
            <a:r>
              <a:rPr b="1" lang="en" sz="2060">
                <a:solidFill>
                  <a:srgbClr val="38761D"/>
                </a:solidFill>
                <a:latin typeface="Times New Roman"/>
                <a:ea typeface="Times New Roman"/>
                <a:cs typeface="Times New Roman"/>
                <a:sym typeface="Times New Roman"/>
              </a:rPr>
              <a:t>Orgánicos</a:t>
            </a:r>
            <a:r>
              <a:rPr lang="en" sz="2060">
                <a:solidFill>
                  <a:schemeClr val="dk1"/>
                </a:solidFill>
                <a:latin typeface="Times New Roman"/>
                <a:ea typeface="Times New Roman"/>
                <a:cs typeface="Times New Roman"/>
                <a:sym typeface="Times New Roman"/>
              </a:rPr>
              <a:t>: los restos de plantas y animales muertos que se descomponen en el suelo </a:t>
            </a:r>
            <a:endParaRPr sz="2060">
              <a:solidFill>
                <a:schemeClr val="dk1"/>
              </a:solidFill>
              <a:latin typeface="Times New Roman"/>
              <a:ea typeface="Times New Roman"/>
              <a:cs typeface="Times New Roman"/>
              <a:sym typeface="Times New Roman"/>
            </a:endParaRPr>
          </a:p>
          <a:p>
            <a:pPr indent="-914400" lvl="0" marL="914400" rtl="0" algn="l">
              <a:lnSpc>
                <a:spcPct val="115000"/>
              </a:lnSpc>
              <a:spcBef>
                <a:spcPts val="560"/>
              </a:spcBef>
              <a:spcAft>
                <a:spcPts val="0"/>
              </a:spcAft>
              <a:buClr>
                <a:schemeClr val="dk1"/>
              </a:buClr>
              <a:buSzPts val="1960"/>
              <a:buFont typeface="Arial"/>
              <a:buNone/>
            </a:pPr>
            <a:r>
              <a:rPr b="1" lang="en" sz="2060">
                <a:solidFill>
                  <a:srgbClr val="38761D"/>
                </a:solidFill>
                <a:latin typeface="Times New Roman"/>
                <a:ea typeface="Times New Roman"/>
                <a:cs typeface="Times New Roman"/>
                <a:sym typeface="Times New Roman"/>
              </a:rPr>
              <a:t>Descomposición</a:t>
            </a:r>
            <a:r>
              <a:rPr lang="en" sz="2060">
                <a:solidFill>
                  <a:schemeClr val="dk1"/>
                </a:solidFill>
                <a:latin typeface="Times New Roman"/>
                <a:ea typeface="Times New Roman"/>
                <a:cs typeface="Times New Roman"/>
                <a:sym typeface="Times New Roman"/>
              </a:rPr>
              <a:t>: cuando plantas o animales muertos se descomponen en pedazos pequeños</a:t>
            </a:r>
            <a:endParaRPr sz="2060">
              <a:solidFill>
                <a:schemeClr val="dk1"/>
              </a:solidFill>
              <a:latin typeface="Times New Roman"/>
              <a:ea typeface="Times New Roman"/>
              <a:cs typeface="Times New Roman"/>
              <a:sym typeface="Times New Roman"/>
            </a:endParaRPr>
          </a:p>
          <a:p>
            <a:pPr indent="0" lvl="0" marL="0" rtl="0" algn="l">
              <a:lnSpc>
                <a:spcPct val="115000"/>
              </a:lnSpc>
              <a:spcBef>
                <a:spcPts val="560"/>
              </a:spcBef>
              <a:spcAft>
                <a:spcPts val="0"/>
              </a:spcAft>
              <a:buClr>
                <a:schemeClr val="dk1"/>
              </a:buClr>
              <a:buSzPts val="1960"/>
              <a:buFont typeface="Arial"/>
              <a:buNone/>
            </a:pPr>
            <a:r>
              <a:t/>
            </a:r>
            <a:endParaRPr sz="2025">
              <a:solidFill>
                <a:schemeClr val="dk1"/>
              </a:solidFill>
              <a:latin typeface="Times New Roman"/>
              <a:ea typeface="Times New Roman"/>
              <a:cs typeface="Times New Roman"/>
              <a:sym typeface="Times New Roman"/>
            </a:endParaRPr>
          </a:p>
        </p:txBody>
      </p:sp>
      <p:pic>
        <p:nvPicPr>
          <p:cNvPr id="334" name="Google Shape;334;p37" title="Copy of Copy of 4th Grade Lesson 1 Slide 25.mp3">
            <a:hlinkClick r:id="rId3"/>
          </p:cNvPr>
          <p:cNvPicPr preferRelativeResize="0"/>
          <p:nvPr/>
        </p:nvPicPr>
        <p:blipFill>
          <a:blip r:embed="rId4">
            <a:alphaModFix/>
          </a:blip>
          <a:stretch>
            <a:fillRect/>
          </a:stretch>
        </p:blipFill>
        <p:spPr>
          <a:xfrm>
            <a:off x="7288050" y="210725"/>
            <a:ext cx="875450" cy="8754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8" name="Shape 338"/>
        <p:cNvGrpSpPr/>
        <p:nvPr/>
      </p:nvGrpSpPr>
      <p:grpSpPr>
        <a:xfrm>
          <a:off x="0" y="0"/>
          <a:ext cx="0" cy="0"/>
          <a:chOff x="0" y="0"/>
          <a:chExt cx="0" cy="0"/>
        </a:xfrm>
      </p:grpSpPr>
      <p:sp>
        <p:nvSpPr>
          <p:cNvPr id="339" name="Google Shape;339;p38"/>
          <p:cNvSpPr txBox="1"/>
          <p:nvPr>
            <p:ph idx="1" type="body"/>
          </p:nvPr>
        </p:nvSpPr>
        <p:spPr>
          <a:xfrm>
            <a:off x="925350" y="360625"/>
            <a:ext cx="7293300" cy="1075800"/>
          </a:xfrm>
          <a:prstGeom prst="rect">
            <a:avLst/>
          </a:prstGeom>
        </p:spPr>
        <p:txBody>
          <a:bodyPr anchorCtr="0" anchor="t" bIns="91425" lIns="91425" spcFirstLastPara="1" rIns="91425" wrap="square" tIns="91425">
            <a:normAutofit fontScale="85000"/>
          </a:bodyPr>
          <a:lstStyle/>
          <a:p>
            <a:pPr indent="0" lvl="0" marL="0" rtl="0" algn="l">
              <a:spcBef>
                <a:spcPts val="0"/>
              </a:spcBef>
              <a:spcAft>
                <a:spcPts val="1200"/>
              </a:spcAft>
              <a:buClr>
                <a:schemeClr val="dk1"/>
              </a:buClr>
              <a:buSzPct val="26190"/>
              <a:buFont typeface="Arial"/>
              <a:buNone/>
            </a:pPr>
            <a:r>
              <a:rPr lang="en" sz="4200">
                <a:solidFill>
                  <a:schemeClr val="lt1"/>
                </a:solidFill>
              </a:rPr>
              <a:t>¡Gracias por explorar con nosotros!</a:t>
            </a:r>
            <a:endParaRPr sz="4200">
              <a:solidFill>
                <a:srgbClr val="FFFFFF"/>
              </a:solidFill>
            </a:endParaRPr>
          </a:p>
        </p:txBody>
      </p:sp>
      <p:pic>
        <p:nvPicPr>
          <p:cNvPr id="340" name="Google Shape;340;p38"/>
          <p:cNvPicPr preferRelativeResize="0"/>
          <p:nvPr/>
        </p:nvPicPr>
        <p:blipFill>
          <a:blip r:embed="rId4">
            <a:alphaModFix/>
          </a:blip>
          <a:stretch>
            <a:fillRect/>
          </a:stretch>
        </p:blipFill>
        <p:spPr>
          <a:xfrm>
            <a:off x="4966555" y="3915300"/>
            <a:ext cx="4005867" cy="1075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9999"/>
        </a:solidFill>
      </p:bgPr>
    </p:bg>
    <p:spTree>
      <p:nvGrpSpPr>
        <p:cNvPr id="77" name="Shape 77"/>
        <p:cNvGrpSpPr/>
        <p:nvPr/>
      </p:nvGrpSpPr>
      <p:grpSpPr>
        <a:xfrm>
          <a:off x="0" y="0"/>
          <a:ext cx="0" cy="0"/>
          <a:chOff x="0" y="0"/>
          <a:chExt cx="0" cy="0"/>
        </a:xfrm>
      </p:grpSpPr>
      <p:sp>
        <p:nvSpPr>
          <p:cNvPr id="78" name="Google Shape;78;p15"/>
          <p:cNvSpPr/>
          <p:nvPr/>
        </p:nvSpPr>
        <p:spPr>
          <a:xfrm>
            <a:off x="2360100" y="484350"/>
            <a:ext cx="4423800" cy="41748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5"/>
          <p:cNvSpPr/>
          <p:nvPr/>
        </p:nvSpPr>
        <p:spPr>
          <a:xfrm>
            <a:off x="3019950" y="1184700"/>
            <a:ext cx="3104100" cy="2774100"/>
          </a:xfrm>
          <a:prstGeom prst="ellipse">
            <a:avLst/>
          </a:prstGeom>
          <a:solidFill>
            <a:srgbClr val="93C47D"/>
          </a:solidFill>
          <a:ln cap="flat" cmpd="sng" w="152400">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5"/>
          <p:cNvSpPr txBox="1"/>
          <p:nvPr/>
        </p:nvSpPr>
        <p:spPr>
          <a:xfrm>
            <a:off x="3754800" y="1577725"/>
            <a:ext cx="1634400" cy="1723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500">
                <a:latin typeface="Mali"/>
                <a:ea typeface="Mali"/>
                <a:cs typeface="Mali"/>
                <a:sym typeface="Mali"/>
              </a:rPr>
              <a:t>Zona donde estás cómodo</a:t>
            </a:r>
            <a:endParaRPr b="1" sz="2500">
              <a:latin typeface="Mali"/>
              <a:ea typeface="Mali"/>
              <a:cs typeface="Mali"/>
              <a:sym typeface="Mali"/>
            </a:endParaRPr>
          </a:p>
        </p:txBody>
      </p:sp>
      <p:sp>
        <p:nvSpPr>
          <p:cNvPr id="81" name="Google Shape;81;p15"/>
          <p:cNvSpPr txBox="1"/>
          <p:nvPr/>
        </p:nvSpPr>
        <p:spPr>
          <a:xfrm rot="2700000">
            <a:off x="4510434" y="1096896"/>
            <a:ext cx="2770869" cy="461599"/>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Mali"/>
                <a:ea typeface="Mali"/>
                <a:cs typeface="Mali"/>
                <a:sym typeface="Mali"/>
              </a:rPr>
              <a:t>Borde de Crecimiento</a:t>
            </a:r>
            <a:endParaRPr sz="1800">
              <a:latin typeface="Mali"/>
              <a:ea typeface="Mali"/>
              <a:cs typeface="Mali"/>
              <a:sym typeface="Mali"/>
            </a:endParaRPr>
          </a:p>
        </p:txBody>
      </p:sp>
      <p:pic>
        <p:nvPicPr>
          <p:cNvPr id="82" name="Google Shape;82;p15"/>
          <p:cNvPicPr preferRelativeResize="0"/>
          <p:nvPr/>
        </p:nvPicPr>
        <p:blipFill>
          <a:blip r:embed="rId3">
            <a:alphaModFix/>
          </a:blip>
          <a:stretch>
            <a:fillRect/>
          </a:stretch>
        </p:blipFill>
        <p:spPr>
          <a:xfrm rot="451422">
            <a:off x="6118555" y="2122418"/>
            <a:ext cx="466891" cy="628262"/>
          </a:xfrm>
          <a:prstGeom prst="rect">
            <a:avLst/>
          </a:prstGeom>
          <a:noFill/>
          <a:ln>
            <a:noFill/>
          </a:ln>
        </p:spPr>
      </p:pic>
      <p:sp>
        <p:nvSpPr>
          <p:cNvPr id="83" name="Google Shape;83;p15"/>
          <p:cNvSpPr txBox="1"/>
          <p:nvPr/>
        </p:nvSpPr>
        <p:spPr>
          <a:xfrm>
            <a:off x="6879350" y="3671575"/>
            <a:ext cx="16344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500">
                <a:latin typeface="Mali"/>
                <a:ea typeface="Mali"/>
                <a:cs typeface="Mali"/>
                <a:sym typeface="Mali"/>
              </a:rPr>
              <a:t>¡</a:t>
            </a:r>
            <a:r>
              <a:rPr b="1" lang="en" sz="2500">
                <a:latin typeface="Mali"/>
                <a:ea typeface="Mali"/>
                <a:cs typeface="Mali"/>
                <a:sym typeface="Mali"/>
              </a:rPr>
              <a:t>YIKES!</a:t>
            </a:r>
            <a:endParaRPr b="1" sz="2500">
              <a:latin typeface="Mali"/>
              <a:ea typeface="Mali"/>
              <a:cs typeface="Mali"/>
              <a:sym typeface="Mali"/>
            </a:endParaRPr>
          </a:p>
        </p:txBody>
      </p:sp>
      <p:pic>
        <p:nvPicPr>
          <p:cNvPr id="84" name="Google Shape;84;p15" title="Copy of Copy of 4th Grade Lesson 1 Slide 3.mp3">
            <a:hlinkClick r:id="rId4"/>
          </p:cNvPr>
          <p:cNvPicPr preferRelativeResize="0"/>
          <p:nvPr/>
        </p:nvPicPr>
        <p:blipFill>
          <a:blip r:embed="rId5">
            <a:alphaModFix/>
          </a:blip>
          <a:stretch>
            <a:fillRect/>
          </a:stretch>
        </p:blipFill>
        <p:spPr>
          <a:xfrm>
            <a:off x="291400" y="341225"/>
            <a:ext cx="1043100" cy="1043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8" name="Shape 88"/>
        <p:cNvGrpSpPr/>
        <p:nvPr/>
      </p:nvGrpSpPr>
      <p:grpSpPr>
        <a:xfrm>
          <a:off x="0" y="0"/>
          <a:ext cx="0" cy="0"/>
          <a:chOff x="0" y="0"/>
          <a:chExt cx="0" cy="0"/>
        </a:xfrm>
      </p:grpSpPr>
      <p:sp>
        <p:nvSpPr>
          <p:cNvPr id="89" name="Google Shape;89;p16"/>
          <p:cNvSpPr txBox="1"/>
          <p:nvPr>
            <p:ph type="title"/>
          </p:nvPr>
        </p:nvSpPr>
        <p:spPr>
          <a:xfrm>
            <a:off x="0" y="533350"/>
            <a:ext cx="6131100" cy="1356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5820"/>
              <a:t>¿Qué es la tierra?</a:t>
            </a:r>
            <a:endParaRPr sz="5820"/>
          </a:p>
          <a:p>
            <a:pPr indent="0" lvl="0" marL="0" rtl="0" algn="l">
              <a:spcBef>
                <a:spcPts val="0"/>
              </a:spcBef>
              <a:spcAft>
                <a:spcPts val="0"/>
              </a:spcAft>
              <a:buSzPts val="990"/>
              <a:buNone/>
            </a:pPr>
            <a:r>
              <a:t/>
            </a:r>
            <a:endParaRPr sz="2520"/>
          </a:p>
        </p:txBody>
      </p:sp>
      <p:pic>
        <p:nvPicPr>
          <p:cNvPr id="90" name="Google Shape;90;p16" title="Copy of Copy of 4th Grade Lesson 1 Slide 4.mp3">
            <a:hlinkClick r:id="rId4"/>
          </p:cNvPr>
          <p:cNvPicPr preferRelativeResize="0"/>
          <p:nvPr/>
        </p:nvPicPr>
        <p:blipFill>
          <a:blip r:embed="rId5">
            <a:alphaModFix/>
          </a:blip>
          <a:stretch>
            <a:fillRect/>
          </a:stretch>
        </p:blipFill>
        <p:spPr>
          <a:xfrm>
            <a:off x="341225" y="1889350"/>
            <a:ext cx="873150" cy="8731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4" name="Shape 94"/>
        <p:cNvGrpSpPr/>
        <p:nvPr/>
      </p:nvGrpSpPr>
      <p:grpSpPr>
        <a:xfrm>
          <a:off x="0" y="0"/>
          <a:ext cx="0" cy="0"/>
          <a:chOff x="0" y="0"/>
          <a:chExt cx="0" cy="0"/>
        </a:xfrm>
      </p:grpSpPr>
      <p:sp>
        <p:nvSpPr>
          <p:cNvPr id="95" name="Google Shape;95;p17"/>
          <p:cNvSpPr txBox="1"/>
          <p:nvPr>
            <p:ph type="title"/>
          </p:nvPr>
        </p:nvSpPr>
        <p:spPr>
          <a:xfrm>
            <a:off x="128475" y="533350"/>
            <a:ext cx="7760700" cy="1356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6919">
                <a:solidFill>
                  <a:srgbClr val="FFFFFF"/>
                </a:solidFill>
              </a:rPr>
              <a:t>¿Que es la tierra?</a:t>
            </a:r>
            <a:endParaRPr sz="6919">
              <a:solidFill>
                <a:srgbClr val="FFFFFF"/>
              </a:solidFill>
            </a:endParaRPr>
          </a:p>
          <a:p>
            <a:pPr indent="0" lvl="0" marL="0" rtl="0" algn="l">
              <a:spcBef>
                <a:spcPts val="0"/>
              </a:spcBef>
              <a:spcAft>
                <a:spcPts val="0"/>
              </a:spcAft>
              <a:buSzPts val="990"/>
              <a:buNone/>
            </a:pPr>
            <a:r>
              <a:t/>
            </a:r>
            <a:endParaRPr sz="2520"/>
          </a:p>
        </p:txBody>
      </p:sp>
      <p:sp>
        <p:nvSpPr>
          <p:cNvPr id="96" name="Google Shape;96;p17"/>
          <p:cNvSpPr/>
          <p:nvPr/>
        </p:nvSpPr>
        <p:spPr>
          <a:xfrm rot="10800000">
            <a:off x="-14376" y="3342600"/>
            <a:ext cx="9172764" cy="1800900"/>
          </a:xfrm>
          <a:prstGeom prst="flowChartDocumen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7"/>
          <p:cNvSpPr/>
          <p:nvPr/>
        </p:nvSpPr>
        <p:spPr>
          <a:xfrm>
            <a:off x="1216350" y="4029300"/>
            <a:ext cx="2268900" cy="675300"/>
          </a:xfrm>
          <a:prstGeom prst="roundRect">
            <a:avLst>
              <a:gd fmla="val 16667" name="adj"/>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7"/>
          <p:cNvSpPr/>
          <p:nvPr/>
        </p:nvSpPr>
        <p:spPr>
          <a:xfrm>
            <a:off x="5514625" y="4029300"/>
            <a:ext cx="2268900" cy="675300"/>
          </a:xfrm>
          <a:prstGeom prst="roundRect">
            <a:avLst>
              <a:gd fmla="val 16667" name="adj"/>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7"/>
          <p:cNvSpPr txBox="1"/>
          <p:nvPr>
            <p:ph idx="1" type="body"/>
          </p:nvPr>
        </p:nvSpPr>
        <p:spPr>
          <a:xfrm>
            <a:off x="1075725" y="4153700"/>
            <a:ext cx="6982500" cy="529200"/>
          </a:xfrm>
          <a:prstGeom prst="rect">
            <a:avLst/>
          </a:prstGeom>
          <a:noFill/>
        </p:spPr>
        <p:txBody>
          <a:bodyPr anchorCtr="0" anchor="t" bIns="91425" lIns="91425" spcFirstLastPara="1" rIns="91425" wrap="square" tIns="91425">
            <a:normAutofit/>
          </a:bodyPr>
          <a:lstStyle/>
          <a:p>
            <a:pPr indent="0" lvl="0" marL="0" rtl="0" algn="l">
              <a:spcBef>
                <a:spcPts val="0"/>
              </a:spcBef>
              <a:spcAft>
                <a:spcPts val="1200"/>
              </a:spcAft>
              <a:buNone/>
            </a:pPr>
            <a:r>
              <a:rPr b="1" lang="en">
                <a:solidFill>
                  <a:srgbClr val="FFFFFF"/>
                </a:solidFill>
              </a:rPr>
              <a:t> </a:t>
            </a:r>
            <a:r>
              <a:rPr b="1" lang="en" sz="1700">
                <a:solidFill>
                  <a:srgbClr val="FFFFFF"/>
                </a:solidFill>
              </a:rPr>
              <a:t>Materiales de la Tierra</a:t>
            </a:r>
            <a:r>
              <a:rPr b="1" lang="en"/>
              <a:t> </a:t>
            </a:r>
            <a:r>
              <a:rPr lang="en"/>
              <a:t>	         </a:t>
            </a:r>
            <a:r>
              <a:rPr b="1" lang="en"/>
              <a:t>y     </a:t>
            </a:r>
            <a:r>
              <a:rPr lang="en"/>
              <a:t>	    </a:t>
            </a:r>
            <a:r>
              <a:rPr b="1" lang="en" sz="1700">
                <a:solidFill>
                  <a:schemeClr val="lt1"/>
                </a:solidFill>
              </a:rPr>
              <a:t>M</a:t>
            </a:r>
            <a:r>
              <a:rPr b="1" lang="en" sz="1700">
                <a:solidFill>
                  <a:schemeClr val="lt1"/>
                </a:solidFill>
              </a:rPr>
              <a:t>ateriales </a:t>
            </a:r>
            <a:r>
              <a:rPr b="1" lang="en" sz="1700">
                <a:solidFill>
                  <a:srgbClr val="FFFFFF"/>
                </a:solidFill>
              </a:rPr>
              <a:t>Orgánicos</a:t>
            </a:r>
            <a:endParaRPr b="1" sz="1700">
              <a:solidFill>
                <a:srgbClr val="FFFFFF"/>
              </a:solidFill>
            </a:endParaRPr>
          </a:p>
        </p:txBody>
      </p:sp>
      <p:pic>
        <p:nvPicPr>
          <p:cNvPr id="100" name="Google Shape;100;p17" title="Copy of Copy of 4th Grade Lesson 1 Slide 5.mp3">
            <a:hlinkClick r:id="rId4"/>
          </p:cNvPr>
          <p:cNvPicPr preferRelativeResize="0"/>
          <p:nvPr/>
        </p:nvPicPr>
        <p:blipFill>
          <a:blip r:embed="rId5">
            <a:alphaModFix/>
          </a:blip>
          <a:stretch>
            <a:fillRect/>
          </a:stretch>
        </p:blipFill>
        <p:spPr>
          <a:xfrm>
            <a:off x="128475" y="3956638"/>
            <a:ext cx="923325" cy="9233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99"/>
                                        </p:tgtEl>
                                        <p:attrNameLst>
                                          <p:attrName>style.visibility</p:attrName>
                                        </p:attrNameLst>
                                      </p:cBhvr>
                                      <p:to>
                                        <p:strVal val="visible"/>
                                      </p:to>
                                    </p:set>
                                    <p:anim calcmode="lin" valueType="num">
                                      <p:cBhvr additive="base">
                                        <p:cTn dur="2700"/>
                                        <p:tgtEl>
                                          <p:spTgt spid="9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8"/>
          <p:cNvSpPr/>
          <p:nvPr/>
        </p:nvSpPr>
        <p:spPr>
          <a:xfrm>
            <a:off x="477875" y="310950"/>
            <a:ext cx="2268900" cy="675300"/>
          </a:xfrm>
          <a:prstGeom prst="roundRect">
            <a:avLst>
              <a:gd fmla="val 16667" name="adj"/>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8"/>
          <p:cNvSpPr txBox="1"/>
          <p:nvPr>
            <p:ph idx="1" type="body"/>
          </p:nvPr>
        </p:nvSpPr>
        <p:spPr>
          <a:xfrm>
            <a:off x="290975" y="384000"/>
            <a:ext cx="2642700" cy="529200"/>
          </a:xfrm>
          <a:prstGeom prst="rect">
            <a:avLst/>
          </a:prstGeom>
          <a:noFill/>
        </p:spPr>
        <p:txBody>
          <a:bodyPr anchorCtr="0" anchor="t" bIns="91425" lIns="91425" spcFirstLastPara="1" rIns="91425" wrap="square" tIns="91425">
            <a:normAutofit/>
          </a:bodyPr>
          <a:lstStyle/>
          <a:p>
            <a:pPr indent="0" lvl="0" marL="0" rtl="0" algn="ctr">
              <a:spcBef>
                <a:spcPts val="0"/>
              </a:spcBef>
              <a:spcAft>
                <a:spcPts val="1200"/>
              </a:spcAft>
              <a:buNone/>
            </a:pPr>
            <a:r>
              <a:rPr b="1" lang="en" sz="1700">
                <a:solidFill>
                  <a:srgbClr val="FFFFFF"/>
                </a:solidFill>
              </a:rPr>
              <a:t>Materiales de la tierra</a:t>
            </a:r>
            <a:endParaRPr b="1" sz="1700">
              <a:solidFill>
                <a:srgbClr val="FFFFFF"/>
              </a:solidFill>
            </a:endParaRPr>
          </a:p>
        </p:txBody>
      </p:sp>
      <p:sp>
        <p:nvSpPr>
          <p:cNvPr id="107" name="Google Shape;107;p18"/>
          <p:cNvSpPr txBox="1"/>
          <p:nvPr>
            <p:ph idx="1" type="body"/>
          </p:nvPr>
        </p:nvSpPr>
        <p:spPr>
          <a:xfrm>
            <a:off x="0" y="1204375"/>
            <a:ext cx="3762300" cy="829800"/>
          </a:xfrm>
          <a:prstGeom prst="rect">
            <a:avLst/>
          </a:prstGeom>
          <a:solidFill>
            <a:srgbClr val="FFFFFF"/>
          </a:solidFill>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en">
                <a:solidFill>
                  <a:schemeClr val="dk1"/>
                </a:solidFill>
              </a:rPr>
              <a:t>Material de tierra excavable que generalmente contiene</a:t>
            </a:r>
            <a:r>
              <a:rPr lang="en" sz="1800">
                <a:solidFill>
                  <a:schemeClr val="dk1"/>
                </a:solidFill>
              </a:rPr>
              <a:t>:</a:t>
            </a:r>
            <a:endParaRPr sz="1800"/>
          </a:p>
        </p:txBody>
      </p:sp>
      <p:pic>
        <p:nvPicPr>
          <p:cNvPr id="108" name="Google Shape;108;p18"/>
          <p:cNvPicPr preferRelativeResize="0"/>
          <p:nvPr/>
        </p:nvPicPr>
        <p:blipFill>
          <a:blip r:embed="rId3">
            <a:alphaModFix/>
          </a:blip>
          <a:stretch>
            <a:fillRect/>
          </a:stretch>
        </p:blipFill>
        <p:spPr>
          <a:xfrm>
            <a:off x="3762275" y="310946"/>
            <a:ext cx="2642698" cy="1761827"/>
          </a:xfrm>
          <a:prstGeom prst="rect">
            <a:avLst/>
          </a:prstGeom>
          <a:noFill/>
          <a:ln cap="flat" cmpd="sng" w="76200">
            <a:solidFill>
              <a:srgbClr val="38761D"/>
            </a:solidFill>
            <a:prstDash val="solid"/>
            <a:round/>
            <a:headEnd len="sm" w="sm" type="none"/>
            <a:tailEnd len="sm" w="sm" type="none"/>
          </a:ln>
        </p:spPr>
      </p:pic>
      <p:pic>
        <p:nvPicPr>
          <p:cNvPr id="109" name="Google Shape;109;p18"/>
          <p:cNvPicPr preferRelativeResize="0"/>
          <p:nvPr/>
        </p:nvPicPr>
        <p:blipFill>
          <a:blip r:embed="rId4">
            <a:alphaModFix/>
          </a:blip>
          <a:stretch>
            <a:fillRect/>
          </a:stretch>
        </p:blipFill>
        <p:spPr>
          <a:xfrm>
            <a:off x="429026" y="2228426"/>
            <a:ext cx="2366604" cy="1774953"/>
          </a:xfrm>
          <a:prstGeom prst="rect">
            <a:avLst/>
          </a:prstGeom>
          <a:noFill/>
          <a:ln cap="flat" cmpd="sng" w="76200">
            <a:solidFill>
              <a:srgbClr val="38761D"/>
            </a:solidFill>
            <a:prstDash val="solid"/>
            <a:round/>
            <a:headEnd len="sm" w="sm" type="none"/>
            <a:tailEnd len="sm" w="sm" type="none"/>
          </a:ln>
        </p:spPr>
      </p:pic>
      <p:pic>
        <p:nvPicPr>
          <p:cNvPr id="110" name="Google Shape;110;p18"/>
          <p:cNvPicPr preferRelativeResize="0"/>
          <p:nvPr/>
        </p:nvPicPr>
        <p:blipFill>
          <a:blip r:embed="rId5">
            <a:alphaModFix/>
          </a:blip>
          <a:stretch>
            <a:fillRect/>
          </a:stretch>
        </p:blipFill>
        <p:spPr>
          <a:xfrm>
            <a:off x="3230300" y="2461625"/>
            <a:ext cx="2683399" cy="1788925"/>
          </a:xfrm>
          <a:prstGeom prst="rect">
            <a:avLst/>
          </a:prstGeom>
          <a:noFill/>
          <a:ln cap="flat" cmpd="sng" w="76200">
            <a:solidFill>
              <a:srgbClr val="38761D"/>
            </a:solidFill>
            <a:prstDash val="solid"/>
            <a:round/>
            <a:headEnd len="sm" w="sm" type="none"/>
            <a:tailEnd len="sm" w="sm" type="none"/>
          </a:ln>
        </p:spPr>
      </p:pic>
      <p:pic>
        <p:nvPicPr>
          <p:cNvPr id="111" name="Google Shape;111;p18"/>
          <p:cNvPicPr preferRelativeResize="0"/>
          <p:nvPr/>
        </p:nvPicPr>
        <p:blipFill>
          <a:blip r:embed="rId6">
            <a:alphaModFix/>
          </a:blip>
          <a:stretch>
            <a:fillRect/>
          </a:stretch>
        </p:blipFill>
        <p:spPr>
          <a:xfrm>
            <a:off x="6735625" y="1321525"/>
            <a:ext cx="2055674" cy="1541750"/>
          </a:xfrm>
          <a:prstGeom prst="rect">
            <a:avLst/>
          </a:prstGeom>
          <a:noFill/>
          <a:ln cap="flat" cmpd="sng" w="76200">
            <a:solidFill>
              <a:srgbClr val="38761D"/>
            </a:solidFill>
            <a:prstDash val="solid"/>
            <a:round/>
            <a:headEnd len="sm" w="sm" type="none"/>
            <a:tailEnd len="sm" w="sm" type="none"/>
          </a:ln>
        </p:spPr>
      </p:pic>
      <p:pic>
        <p:nvPicPr>
          <p:cNvPr id="112" name="Google Shape;112;p18"/>
          <p:cNvPicPr preferRelativeResize="0"/>
          <p:nvPr/>
        </p:nvPicPr>
        <p:blipFill>
          <a:blip r:embed="rId7">
            <a:alphaModFix/>
          </a:blip>
          <a:stretch>
            <a:fillRect/>
          </a:stretch>
        </p:blipFill>
        <p:spPr>
          <a:xfrm>
            <a:off x="6328775" y="3240301"/>
            <a:ext cx="2586625" cy="1714573"/>
          </a:xfrm>
          <a:prstGeom prst="rect">
            <a:avLst/>
          </a:prstGeom>
          <a:noFill/>
          <a:ln cap="flat" cmpd="sng" w="76200">
            <a:solidFill>
              <a:srgbClr val="38761D"/>
            </a:solidFill>
            <a:prstDash val="solid"/>
            <a:round/>
            <a:headEnd len="sm" w="sm" type="none"/>
            <a:tailEnd len="sm" w="sm" type="none"/>
          </a:ln>
        </p:spPr>
      </p:pic>
      <p:sp>
        <p:nvSpPr>
          <p:cNvPr id="113" name="Google Shape;113;p18"/>
          <p:cNvSpPr txBox="1"/>
          <p:nvPr/>
        </p:nvSpPr>
        <p:spPr>
          <a:xfrm>
            <a:off x="4232075" y="868613"/>
            <a:ext cx="17031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rgbClr val="F3F3F3"/>
                </a:solidFill>
                <a:latin typeface="Calibri"/>
                <a:ea typeface="Calibri"/>
                <a:cs typeface="Calibri"/>
                <a:sym typeface="Calibri"/>
              </a:rPr>
              <a:t>Piedritas</a:t>
            </a:r>
            <a:endParaRPr b="1" sz="3000">
              <a:solidFill>
                <a:srgbClr val="F3F3F3"/>
              </a:solidFill>
              <a:latin typeface="Calibri"/>
              <a:ea typeface="Calibri"/>
              <a:cs typeface="Calibri"/>
              <a:sym typeface="Calibri"/>
            </a:endParaRPr>
          </a:p>
        </p:txBody>
      </p:sp>
      <p:sp>
        <p:nvSpPr>
          <p:cNvPr id="114" name="Google Shape;114;p18"/>
          <p:cNvSpPr txBox="1"/>
          <p:nvPr/>
        </p:nvSpPr>
        <p:spPr>
          <a:xfrm>
            <a:off x="760775" y="2792638"/>
            <a:ext cx="17031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rgbClr val="F3F3F3"/>
                </a:solidFill>
                <a:latin typeface="Calibri"/>
                <a:ea typeface="Calibri"/>
                <a:cs typeface="Calibri"/>
                <a:sym typeface="Calibri"/>
              </a:rPr>
              <a:t>Gravilla</a:t>
            </a:r>
            <a:endParaRPr b="1" sz="3000">
              <a:solidFill>
                <a:srgbClr val="F3F3F3"/>
              </a:solidFill>
              <a:latin typeface="Calibri"/>
              <a:ea typeface="Calibri"/>
              <a:cs typeface="Calibri"/>
              <a:sym typeface="Calibri"/>
            </a:endParaRPr>
          </a:p>
        </p:txBody>
      </p:sp>
      <p:sp>
        <p:nvSpPr>
          <p:cNvPr id="115" name="Google Shape;115;p18"/>
          <p:cNvSpPr txBox="1"/>
          <p:nvPr/>
        </p:nvSpPr>
        <p:spPr>
          <a:xfrm>
            <a:off x="3720450" y="3032838"/>
            <a:ext cx="17031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rgbClr val="F3F3F3"/>
                </a:solidFill>
                <a:latin typeface="Calibri"/>
                <a:ea typeface="Calibri"/>
                <a:cs typeface="Calibri"/>
                <a:sym typeface="Calibri"/>
              </a:rPr>
              <a:t>Arena</a:t>
            </a:r>
            <a:endParaRPr b="1" sz="3000">
              <a:solidFill>
                <a:srgbClr val="F3F3F3"/>
              </a:solidFill>
              <a:latin typeface="Calibri"/>
              <a:ea typeface="Calibri"/>
              <a:cs typeface="Calibri"/>
              <a:sym typeface="Calibri"/>
            </a:endParaRPr>
          </a:p>
        </p:txBody>
      </p:sp>
      <p:sp>
        <p:nvSpPr>
          <p:cNvPr id="116" name="Google Shape;116;p18"/>
          <p:cNvSpPr txBox="1"/>
          <p:nvPr/>
        </p:nvSpPr>
        <p:spPr>
          <a:xfrm>
            <a:off x="6911913" y="1769138"/>
            <a:ext cx="17031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rgbClr val="F3F3F3"/>
                </a:solidFill>
                <a:latin typeface="Calibri"/>
                <a:ea typeface="Calibri"/>
                <a:cs typeface="Calibri"/>
                <a:sym typeface="Calibri"/>
              </a:rPr>
              <a:t>Limo</a:t>
            </a:r>
            <a:endParaRPr b="1" sz="3000">
              <a:solidFill>
                <a:srgbClr val="F3F3F3"/>
              </a:solidFill>
              <a:latin typeface="Calibri"/>
              <a:ea typeface="Calibri"/>
              <a:cs typeface="Calibri"/>
              <a:sym typeface="Calibri"/>
            </a:endParaRPr>
          </a:p>
        </p:txBody>
      </p:sp>
      <p:sp>
        <p:nvSpPr>
          <p:cNvPr id="117" name="Google Shape;117;p18"/>
          <p:cNvSpPr txBox="1"/>
          <p:nvPr/>
        </p:nvSpPr>
        <p:spPr>
          <a:xfrm>
            <a:off x="6850800" y="3774325"/>
            <a:ext cx="14712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rgbClr val="F3F3F3"/>
                </a:solidFill>
                <a:latin typeface="Calibri"/>
                <a:ea typeface="Calibri"/>
                <a:cs typeface="Calibri"/>
                <a:sym typeface="Calibri"/>
              </a:rPr>
              <a:t>Arcilla/barro</a:t>
            </a:r>
            <a:endParaRPr b="1" sz="3000">
              <a:solidFill>
                <a:srgbClr val="F3F3F3"/>
              </a:solidFill>
              <a:latin typeface="Calibri"/>
              <a:ea typeface="Calibri"/>
              <a:cs typeface="Calibri"/>
              <a:sym typeface="Calibri"/>
            </a:endParaRPr>
          </a:p>
        </p:txBody>
      </p:sp>
      <p:pic>
        <p:nvPicPr>
          <p:cNvPr id="118" name="Google Shape;118;p18" title="Copy of Copy of 4th Grade Lesson 1 Slide 6.mp3">
            <a:hlinkClick r:id="rId8"/>
          </p:cNvPr>
          <p:cNvPicPr preferRelativeResize="0"/>
          <p:nvPr/>
        </p:nvPicPr>
        <p:blipFill>
          <a:blip r:embed="rId9">
            <a:alphaModFix/>
          </a:blip>
          <a:stretch>
            <a:fillRect/>
          </a:stretch>
        </p:blipFill>
        <p:spPr>
          <a:xfrm>
            <a:off x="7420471" y="142752"/>
            <a:ext cx="1011697" cy="101169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2" name="Shape 122"/>
        <p:cNvGrpSpPr/>
        <p:nvPr/>
      </p:nvGrpSpPr>
      <p:grpSpPr>
        <a:xfrm>
          <a:off x="0" y="0"/>
          <a:ext cx="0" cy="0"/>
          <a:chOff x="0" y="0"/>
          <a:chExt cx="0" cy="0"/>
        </a:xfrm>
      </p:grpSpPr>
      <p:sp>
        <p:nvSpPr>
          <p:cNvPr id="123" name="Google Shape;123;p19"/>
          <p:cNvSpPr txBox="1"/>
          <p:nvPr>
            <p:ph type="title"/>
          </p:nvPr>
        </p:nvSpPr>
        <p:spPr>
          <a:xfrm>
            <a:off x="0" y="332025"/>
            <a:ext cx="4427700" cy="572700"/>
          </a:xfrm>
          <a:prstGeom prst="rect">
            <a:avLst/>
          </a:prstGeom>
          <a:solidFill>
            <a:srgbClr val="FFFFFF"/>
          </a:solidFill>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Materiales en la tierra</a:t>
            </a:r>
            <a:endParaRPr/>
          </a:p>
        </p:txBody>
      </p:sp>
      <p:pic>
        <p:nvPicPr>
          <p:cNvPr id="124" name="Google Shape;124;p19"/>
          <p:cNvPicPr preferRelativeResize="0"/>
          <p:nvPr/>
        </p:nvPicPr>
        <p:blipFill rotWithShape="1">
          <a:blip r:embed="rId4">
            <a:alphaModFix/>
          </a:blip>
          <a:srcRect b="0" l="0" r="0" t="0"/>
          <a:stretch/>
        </p:blipFill>
        <p:spPr>
          <a:xfrm>
            <a:off x="4634100" y="130175"/>
            <a:ext cx="3424400" cy="4883151"/>
          </a:xfrm>
          <a:prstGeom prst="rect">
            <a:avLst/>
          </a:prstGeom>
          <a:noFill/>
          <a:ln>
            <a:noFill/>
          </a:ln>
        </p:spPr>
      </p:pic>
      <p:pic>
        <p:nvPicPr>
          <p:cNvPr id="125" name="Google Shape;125;p19" title="Copy of Copy of 4th Grade Lesson 1 Slide 7.mp3">
            <a:hlinkClick r:id="rId5"/>
          </p:cNvPr>
          <p:cNvPicPr preferRelativeResize="0"/>
          <p:nvPr/>
        </p:nvPicPr>
        <p:blipFill>
          <a:blip r:embed="rId6">
            <a:alphaModFix/>
          </a:blip>
          <a:stretch>
            <a:fillRect/>
          </a:stretch>
        </p:blipFill>
        <p:spPr>
          <a:xfrm>
            <a:off x="311700" y="1187925"/>
            <a:ext cx="1127375" cy="1127375"/>
          </a:xfrm>
          <a:prstGeom prst="rect">
            <a:avLst/>
          </a:prstGeom>
          <a:noFill/>
          <a:ln>
            <a:noFill/>
          </a:ln>
        </p:spPr>
      </p:pic>
      <p:sp>
        <p:nvSpPr>
          <p:cNvPr id="126" name="Google Shape;126;p19"/>
          <p:cNvSpPr txBox="1"/>
          <p:nvPr/>
        </p:nvSpPr>
        <p:spPr>
          <a:xfrm>
            <a:off x="4634100" y="141500"/>
            <a:ext cx="3339300" cy="5850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t>TABLA DE </a:t>
            </a:r>
            <a:r>
              <a:rPr b="1" lang="en" sz="1500"/>
              <a:t>TAMAÑO</a:t>
            </a:r>
            <a:r>
              <a:rPr b="1" lang="en" sz="1500"/>
              <a:t> DE PIEDRAS</a:t>
            </a:r>
            <a:endParaRPr b="1" sz="1500"/>
          </a:p>
          <a:p>
            <a:pPr indent="0" lvl="0" marL="0" rtl="0" algn="ctr">
              <a:spcBef>
                <a:spcPts val="0"/>
              </a:spcBef>
              <a:spcAft>
                <a:spcPts val="0"/>
              </a:spcAft>
              <a:buNone/>
            </a:pPr>
            <a:r>
              <a:rPr b="1" lang="en" sz="900"/>
              <a:t>NOMBRE DE LA PARTÍCULA</a:t>
            </a:r>
            <a:r>
              <a:rPr b="1" lang="en" sz="1100"/>
              <a:t>           </a:t>
            </a:r>
            <a:r>
              <a:rPr b="1" lang="en" sz="900"/>
              <a:t>TAMAÑO</a:t>
            </a:r>
            <a:r>
              <a:rPr b="1" lang="en" sz="900"/>
              <a:t> PROMEDIO</a:t>
            </a:r>
            <a:endParaRPr b="1" sz="900"/>
          </a:p>
        </p:txBody>
      </p:sp>
      <p:sp>
        <p:nvSpPr>
          <p:cNvPr id="127" name="Google Shape;127;p19"/>
          <p:cNvSpPr txBox="1"/>
          <p:nvPr/>
        </p:nvSpPr>
        <p:spPr>
          <a:xfrm>
            <a:off x="4902950" y="1266425"/>
            <a:ext cx="10332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piedritas</a:t>
            </a:r>
            <a:endParaRPr b="1"/>
          </a:p>
        </p:txBody>
      </p:sp>
      <p:sp>
        <p:nvSpPr>
          <p:cNvPr id="128" name="Google Shape;128;p19"/>
          <p:cNvSpPr txBox="1"/>
          <p:nvPr/>
        </p:nvSpPr>
        <p:spPr>
          <a:xfrm>
            <a:off x="4987850" y="2327675"/>
            <a:ext cx="8985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gravilla</a:t>
            </a:r>
            <a:endParaRPr b="1"/>
          </a:p>
        </p:txBody>
      </p:sp>
      <p:sp>
        <p:nvSpPr>
          <p:cNvPr id="129" name="Google Shape;129;p19"/>
          <p:cNvSpPr txBox="1"/>
          <p:nvPr/>
        </p:nvSpPr>
        <p:spPr>
          <a:xfrm>
            <a:off x="5129350" y="3028075"/>
            <a:ext cx="7005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arena</a:t>
            </a:r>
            <a:endParaRPr b="1"/>
          </a:p>
        </p:txBody>
      </p:sp>
      <p:sp>
        <p:nvSpPr>
          <p:cNvPr id="130" name="Google Shape;130;p19"/>
          <p:cNvSpPr txBox="1"/>
          <p:nvPr/>
        </p:nvSpPr>
        <p:spPr>
          <a:xfrm>
            <a:off x="5136425" y="3735575"/>
            <a:ext cx="6792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limo</a:t>
            </a:r>
            <a:endParaRPr b="1"/>
          </a:p>
        </p:txBody>
      </p:sp>
      <p:sp>
        <p:nvSpPr>
          <p:cNvPr id="131" name="Google Shape;131;p19"/>
          <p:cNvSpPr txBox="1"/>
          <p:nvPr/>
        </p:nvSpPr>
        <p:spPr>
          <a:xfrm>
            <a:off x="5136425" y="4351100"/>
            <a:ext cx="799800" cy="4002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arcilla</a:t>
            </a:r>
            <a:endParaRPr b="1"/>
          </a:p>
        </p:txBody>
      </p:sp>
      <p:sp>
        <p:nvSpPr>
          <p:cNvPr id="132" name="Google Shape;132;p19"/>
          <p:cNvSpPr txBox="1"/>
          <p:nvPr/>
        </p:nvSpPr>
        <p:spPr>
          <a:xfrm>
            <a:off x="6494825" y="4322800"/>
            <a:ext cx="1308900" cy="6156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Invisible a </a:t>
            </a:r>
            <a:r>
              <a:rPr b="1" lang="en"/>
              <a:t>simple</a:t>
            </a:r>
            <a:r>
              <a:rPr b="1" lang="en"/>
              <a:t> vista</a:t>
            </a:r>
            <a:endParaRPr b="1"/>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0"/>
          <p:cNvSpPr txBox="1"/>
          <p:nvPr>
            <p:ph idx="1" type="body"/>
          </p:nvPr>
        </p:nvSpPr>
        <p:spPr>
          <a:xfrm>
            <a:off x="311700" y="985873"/>
            <a:ext cx="3756600" cy="2428500"/>
          </a:xfrm>
          <a:prstGeom prst="rect">
            <a:avLst/>
          </a:prstGeom>
        </p:spPr>
        <p:txBody>
          <a:bodyPr anchorCtr="0" anchor="t" bIns="91425" lIns="91425" spcFirstLastPara="1" rIns="91425" wrap="square" tIns="91425">
            <a:noAutofit/>
          </a:bodyPr>
          <a:lstStyle/>
          <a:p>
            <a:pPr indent="-323850" lvl="0" marL="400050" rtl="0" algn="l">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Los restos de plantas y animales muertos.</a:t>
            </a:r>
            <a:endParaRPr sz="1500">
              <a:solidFill>
                <a:schemeClr val="dk1"/>
              </a:solidFill>
              <a:latin typeface="Calibri"/>
              <a:ea typeface="Calibri"/>
              <a:cs typeface="Calibri"/>
              <a:sym typeface="Calibri"/>
            </a:endParaRPr>
          </a:p>
          <a:p>
            <a:pPr indent="-323850" lvl="2" marL="400050" rtl="0" algn="l">
              <a:spcBef>
                <a:spcPts val="0"/>
              </a:spcBef>
              <a:spcAft>
                <a:spcPts val="0"/>
              </a:spcAft>
              <a:buClr>
                <a:schemeClr val="dk1"/>
              </a:buClr>
              <a:buSzPts val="1500"/>
              <a:buChar char="-"/>
            </a:pPr>
            <a:r>
              <a:rPr lang="en" sz="1500">
                <a:solidFill>
                  <a:schemeClr val="dk1"/>
                </a:solidFill>
                <a:latin typeface="Calibri"/>
                <a:ea typeface="Calibri"/>
                <a:cs typeface="Calibri"/>
                <a:sym typeface="Calibri"/>
              </a:rPr>
              <a:t>A medida que el material orgánico se descompone, se rompe  en pequeños pedazos de materia orgánica del suelo.</a:t>
            </a:r>
            <a:endParaRPr sz="1500">
              <a:solidFill>
                <a:schemeClr val="dk1"/>
              </a:solidFill>
              <a:latin typeface="Calibri"/>
              <a:ea typeface="Calibri"/>
              <a:cs typeface="Calibri"/>
              <a:sym typeface="Calibri"/>
            </a:endParaRPr>
          </a:p>
          <a:p>
            <a:pPr indent="-323850" lvl="2" marL="400050" rtl="0" algn="l">
              <a:spcBef>
                <a:spcPts val="0"/>
              </a:spcBef>
              <a:spcAft>
                <a:spcPts val="0"/>
              </a:spcAft>
              <a:buClr>
                <a:schemeClr val="dk1"/>
              </a:buClr>
              <a:buSzPts val="1500"/>
              <a:buChar char="-"/>
            </a:pPr>
            <a:r>
              <a:rPr b="1" lang="en" sz="1500">
                <a:solidFill>
                  <a:schemeClr val="dk1"/>
                </a:solidFill>
                <a:latin typeface="Calibri"/>
                <a:ea typeface="Calibri"/>
                <a:cs typeface="Calibri"/>
                <a:sym typeface="Calibri"/>
              </a:rPr>
              <a:t>Materiales </a:t>
            </a:r>
            <a:r>
              <a:rPr b="1" lang="en" sz="1500">
                <a:solidFill>
                  <a:schemeClr val="dk1"/>
                </a:solidFill>
                <a:latin typeface="Calibri"/>
                <a:ea typeface="Calibri"/>
                <a:cs typeface="Calibri"/>
                <a:sym typeface="Calibri"/>
              </a:rPr>
              <a:t>orgánicos</a:t>
            </a:r>
            <a:r>
              <a:rPr b="1" lang="en" sz="1500">
                <a:solidFill>
                  <a:schemeClr val="dk1"/>
                </a:solidFill>
                <a:latin typeface="Calibri"/>
                <a:ea typeface="Calibri"/>
                <a:cs typeface="Calibri"/>
                <a:sym typeface="Calibri"/>
              </a:rPr>
              <a:t> son muy importantes</a:t>
            </a:r>
            <a:endParaRPr sz="1500">
              <a:solidFill>
                <a:schemeClr val="dk1"/>
              </a:solidFill>
              <a:latin typeface="Calibri"/>
              <a:ea typeface="Calibri"/>
              <a:cs typeface="Calibri"/>
              <a:sym typeface="Calibri"/>
            </a:endParaRPr>
          </a:p>
          <a:p>
            <a:pPr indent="-323850" lvl="2" marL="400050" rtl="0" algn="l">
              <a:spcBef>
                <a:spcPts val="0"/>
              </a:spcBef>
              <a:spcAft>
                <a:spcPts val="0"/>
              </a:spcAft>
              <a:buClr>
                <a:schemeClr val="dk1"/>
              </a:buClr>
              <a:buSzPts val="1500"/>
              <a:buChar char="-"/>
            </a:pPr>
            <a:r>
              <a:rPr lang="en" sz="1500">
                <a:solidFill>
                  <a:schemeClr val="dk1"/>
                </a:solidFill>
                <a:latin typeface="Calibri"/>
                <a:ea typeface="Calibri"/>
                <a:cs typeface="Calibri"/>
                <a:sym typeface="Calibri"/>
              </a:rPr>
              <a:t>Ellos proveen </a:t>
            </a:r>
            <a:r>
              <a:rPr lang="en" sz="1500">
                <a:solidFill>
                  <a:schemeClr val="dk1"/>
                </a:solidFill>
                <a:latin typeface="Calibri"/>
                <a:ea typeface="Calibri"/>
                <a:cs typeface="Calibri"/>
                <a:sym typeface="Calibri"/>
              </a:rPr>
              <a:t>nutrientes</a:t>
            </a:r>
            <a:r>
              <a:rPr lang="en" sz="1500">
                <a:solidFill>
                  <a:schemeClr val="dk1"/>
                </a:solidFill>
                <a:latin typeface="Calibri"/>
                <a:ea typeface="Calibri"/>
                <a:cs typeface="Calibri"/>
                <a:sym typeface="Calibri"/>
              </a:rPr>
              <a:t> y ayudan a retener agua </a:t>
            </a:r>
            <a:endParaRPr sz="1800">
              <a:latin typeface="Calibri"/>
              <a:ea typeface="Calibri"/>
              <a:cs typeface="Calibri"/>
              <a:sym typeface="Calibri"/>
            </a:endParaRPr>
          </a:p>
        </p:txBody>
      </p:sp>
      <p:pic>
        <p:nvPicPr>
          <p:cNvPr id="138" name="Google Shape;138;p20"/>
          <p:cNvPicPr preferRelativeResize="0"/>
          <p:nvPr/>
        </p:nvPicPr>
        <p:blipFill>
          <a:blip r:embed="rId3">
            <a:alphaModFix/>
          </a:blip>
          <a:stretch>
            <a:fillRect/>
          </a:stretch>
        </p:blipFill>
        <p:spPr>
          <a:xfrm>
            <a:off x="1950225" y="3171606"/>
            <a:ext cx="3088301" cy="2060018"/>
          </a:xfrm>
          <a:prstGeom prst="rect">
            <a:avLst/>
          </a:prstGeom>
          <a:noFill/>
          <a:ln>
            <a:noFill/>
          </a:ln>
        </p:spPr>
      </p:pic>
      <p:pic>
        <p:nvPicPr>
          <p:cNvPr id="139" name="Google Shape;139;p20"/>
          <p:cNvPicPr preferRelativeResize="0"/>
          <p:nvPr/>
        </p:nvPicPr>
        <p:blipFill>
          <a:blip r:embed="rId4">
            <a:alphaModFix/>
          </a:blip>
          <a:stretch>
            <a:fillRect/>
          </a:stretch>
        </p:blipFill>
        <p:spPr>
          <a:xfrm>
            <a:off x="5112875" y="2409800"/>
            <a:ext cx="3938899" cy="2630050"/>
          </a:xfrm>
          <a:prstGeom prst="rect">
            <a:avLst/>
          </a:prstGeom>
          <a:noFill/>
          <a:ln>
            <a:noFill/>
          </a:ln>
        </p:spPr>
      </p:pic>
      <p:pic>
        <p:nvPicPr>
          <p:cNvPr id="140" name="Google Shape;140;p20"/>
          <p:cNvPicPr preferRelativeResize="0"/>
          <p:nvPr/>
        </p:nvPicPr>
        <p:blipFill>
          <a:blip r:embed="rId5">
            <a:alphaModFix/>
          </a:blip>
          <a:stretch>
            <a:fillRect/>
          </a:stretch>
        </p:blipFill>
        <p:spPr>
          <a:xfrm>
            <a:off x="5855750" y="62900"/>
            <a:ext cx="3196026" cy="2137723"/>
          </a:xfrm>
          <a:prstGeom prst="rect">
            <a:avLst/>
          </a:prstGeom>
          <a:noFill/>
          <a:ln>
            <a:noFill/>
          </a:ln>
        </p:spPr>
      </p:pic>
      <p:pic>
        <p:nvPicPr>
          <p:cNvPr id="141" name="Google Shape;141;p20"/>
          <p:cNvPicPr preferRelativeResize="0"/>
          <p:nvPr/>
        </p:nvPicPr>
        <p:blipFill>
          <a:blip r:embed="rId6">
            <a:alphaModFix/>
          </a:blip>
          <a:stretch>
            <a:fillRect/>
          </a:stretch>
        </p:blipFill>
        <p:spPr>
          <a:xfrm>
            <a:off x="4572001" y="1541750"/>
            <a:ext cx="3088301" cy="2060000"/>
          </a:xfrm>
          <a:prstGeom prst="rect">
            <a:avLst/>
          </a:prstGeom>
          <a:noFill/>
          <a:ln>
            <a:noFill/>
          </a:ln>
        </p:spPr>
      </p:pic>
      <p:pic>
        <p:nvPicPr>
          <p:cNvPr id="142" name="Google Shape;142;p20"/>
          <p:cNvPicPr preferRelativeResize="0"/>
          <p:nvPr/>
        </p:nvPicPr>
        <p:blipFill>
          <a:blip r:embed="rId7">
            <a:alphaModFix/>
          </a:blip>
          <a:stretch>
            <a:fillRect/>
          </a:stretch>
        </p:blipFill>
        <p:spPr>
          <a:xfrm flipH="1">
            <a:off x="116037" y="3541225"/>
            <a:ext cx="2020074" cy="1515848"/>
          </a:xfrm>
          <a:prstGeom prst="rect">
            <a:avLst/>
          </a:prstGeom>
          <a:noFill/>
          <a:ln>
            <a:noFill/>
          </a:ln>
        </p:spPr>
      </p:pic>
      <p:sp>
        <p:nvSpPr>
          <p:cNvPr id="143" name="Google Shape;143;p20"/>
          <p:cNvSpPr/>
          <p:nvPr/>
        </p:nvSpPr>
        <p:spPr>
          <a:xfrm>
            <a:off x="614822" y="183725"/>
            <a:ext cx="2270700" cy="675300"/>
          </a:xfrm>
          <a:prstGeom prst="roundRect">
            <a:avLst>
              <a:gd fmla="val 16667" name="adj"/>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20"/>
          <p:cNvSpPr txBox="1"/>
          <p:nvPr>
            <p:ph idx="1" type="body"/>
          </p:nvPr>
        </p:nvSpPr>
        <p:spPr>
          <a:xfrm>
            <a:off x="311700" y="259925"/>
            <a:ext cx="2745900" cy="529200"/>
          </a:xfrm>
          <a:prstGeom prst="rect">
            <a:avLst/>
          </a:prstGeom>
          <a:noFill/>
        </p:spPr>
        <p:txBody>
          <a:bodyPr anchorCtr="0" anchor="t" bIns="91425" lIns="91425" spcFirstLastPara="1" rIns="91425" wrap="square" tIns="91425">
            <a:normAutofit/>
          </a:bodyPr>
          <a:lstStyle/>
          <a:p>
            <a:pPr indent="0" lvl="0" marL="0" rtl="0" algn="ctr">
              <a:spcBef>
                <a:spcPts val="0"/>
              </a:spcBef>
              <a:spcAft>
                <a:spcPts val="1200"/>
              </a:spcAft>
              <a:buNone/>
            </a:pPr>
            <a:r>
              <a:rPr b="1" lang="en"/>
              <a:t> </a:t>
            </a:r>
            <a:r>
              <a:rPr b="1" lang="en" sz="1700">
                <a:solidFill>
                  <a:schemeClr val="lt1"/>
                </a:solidFill>
              </a:rPr>
              <a:t>Materiales </a:t>
            </a:r>
            <a:r>
              <a:rPr b="1" lang="en" sz="1700">
                <a:solidFill>
                  <a:srgbClr val="FFFFFF"/>
                </a:solidFill>
              </a:rPr>
              <a:t>Orgánicos</a:t>
            </a:r>
            <a:r>
              <a:rPr b="1" lang="en">
                <a:solidFill>
                  <a:srgbClr val="FFFFFF"/>
                </a:solidFill>
              </a:rPr>
              <a:t> </a:t>
            </a:r>
            <a:endParaRPr b="1">
              <a:solidFill>
                <a:srgbClr val="FFFFFF"/>
              </a:solidFill>
            </a:endParaRPr>
          </a:p>
        </p:txBody>
      </p:sp>
      <p:pic>
        <p:nvPicPr>
          <p:cNvPr id="145" name="Google Shape;145;p20"/>
          <p:cNvPicPr preferRelativeResize="0"/>
          <p:nvPr/>
        </p:nvPicPr>
        <p:blipFill>
          <a:blip r:embed="rId8">
            <a:alphaModFix/>
          </a:blip>
          <a:stretch>
            <a:fillRect/>
          </a:stretch>
        </p:blipFill>
        <p:spPr>
          <a:xfrm>
            <a:off x="6114524" y="583025"/>
            <a:ext cx="850975" cy="738476"/>
          </a:xfrm>
          <a:prstGeom prst="rect">
            <a:avLst/>
          </a:prstGeom>
          <a:noFill/>
          <a:ln>
            <a:noFill/>
          </a:ln>
        </p:spPr>
      </p:pic>
      <p:pic>
        <p:nvPicPr>
          <p:cNvPr id="146" name="Google Shape;146;p20"/>
          <p:cNvPicPr preferRelativeResize="0"/>
          <p:nvPr/>
        </p:nvPicPr>
        <p:blipFill>
          <a:blip r:embed="rId8">
            <a:alphaModFix/>
          </a:blip>
          <a:stretch>
            <a:fillRect/>
          </a:stretch>
        </p:blipFill>
        <p:spPr>
          <a:xfrm>
            <a:off x="6474224" y="2507000"/>
            <a:ext cx="850975" cy="738476"/>
          </a:xfrm>
          <a:prstGeom prst="rect">
            <a:avLst/>
          </a:prstGeom>
          <a:noFill/>
          <a:ln>
            <a:noFill/>
          </a:ln>
        </p:spPr>
      </p:pic>
      <p:pic>
        <p:nvPicPr>
          <p:cNvPr id="147" name="Google Shape;147;p20"/>
          <p:cNvPicPr preferRelativeResize="0"/>
          <p:nvPr/>
        </p:nvPicPr>
        <p:blipFill>
          <a:blip r:embed="rId8">
            <a:alphaModFix/>
          </a:blip>
          <a:stretch>
            <a:fillRect/>
          </a:stretch>
        </p:blipFill>
        <p:spPr>
          <a:xfrm>
            <a:off x="8048399" y="3524000"/>
            <a:ext cx="850975" cy="738476"/>
          </a:xfrm>
          <a:prstGeom prst="rect">
            <a:avLst/>
          </a:prstGeom>
          <a:noFill/>
          <a:ln>
            <a:noFill/>
          </a:ln>
        </p:spPr>
      </p:pic>
      <p:pic>
        <p:nvPicPr>
          <p:cNvPr id="148" name="Google Shape;148;p20"/>
          <p:cNvPicPr preferRelativeResize="0"/>
          <p:nvPr/>
        </p:nvPicPr>
        <p:blipFill>
          <a:blip r:embed="rId8">
            <a:alphaModFix/>
          </a:blip>
          <a:stretch>
            <a:fillRect/>
          </a:stretch>
        </p:blipFill>
        <p:spPr>
          <a:xfrm>
            <a:off x="2942724" y="3489975"/>
            <a:ext cx="850975" cy="738476"/>
          </a:xfrm>
          <a:prstGeom prst="rect">
            <a:avLst/>
          </a:prstGeom>
          <a:noFill/>
          <a:ln>
            <a:noFill/>
          </a:ln>
        </p:spPr>
      </p:pic>
      <p:pic>
        <p:nvPicPr>
          <p:cNvPr id="149" name="Google Shape;149;p20"/>
          <p:cNvPicPr preferRelativeResize="0"/>
          <p:nvPr/>
        </p:nvPicPr>
        <p:blipFill>
          <a:blip r:embed="rId8">
            <a:alphaModFix/>
          </a:blip>
          <a:stretch>
            <a:fillRect/>
          </a:stretch>
        </p:blipFill>
        <p:spPr>
          <a:xfrm>
            <a:off x="186774" y="4150750"/>
            <a:ext cx="850975" cy="738476"/>
          </a:xfrm>
          <a:prstGeom prst="rect">
            <a:avLst/>
          </a:prstGeom>
          <a:noFill/>
          <a:ln>
            <a:noFill/>
          </a:ln>
        </p:spPr>
      </p:pic>
      <p:pic>
        <p:nvPicPr>
          <p:cNvPr id="150" name="Google Shape;150;p20" title="Copy of Copy of 4th Grade Lesson 1 Slide 8.mp3">
            <a:hlinkClick r:id="rId9"/>
          </p:cNvPr>
          <p:cNvPicPr preferRelativeResize="0"/>
          <p:nvPr/>
        </p:nvPicPr>
        <p:blipFill>
          <a:blip r:embed="rId10">
            <a:alphaModFix/>
          </a:blip>
          <a:stretch>
            <a:fillRect/>
          </a:stretch>
        </p:blipFill>
        <p:spPr>
          <a:xfrm>
            <a:off x="3260500" y="0"/>
            <a:ext cx="1221625" cy="12216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4" name="Shape 154"/>
        <p:cNvGrpSpPr/>
        <p:nvPr/>
      </p:nvGrpSpPr>
      <p:grpSpPr>
        <a:xfrm>
          <a:off x="0" y="0"/>
          <a:ext cx="0" cy="0"/>
          <a:chOff x="0" y="0"/>
          <a:chExt cx="0" cy="0"/>
        </a:xfrm>
      </p:grpSpPr>
      <p:sp>
        <p:nvSpPr>
          <p:cNvPr id="155" name="Google Shape;155;p21"/>
          <p:cNvSpPr txBox="1"/>
          <p:nvPr>
            <p:ph type="title"/>
          </p:nvPr>
        </p:nvSpPr>
        <p:spPr>
          <a:xfrm>
            <a:off x="284225" y="2034625"/>
            <a:ext cx="7764600" cy="10869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FFFFFF"/>
                </a:solidFill>
                <a:latin typeface="Calibri"/>
                <a:ea typeface="Calibri"/>
                <a:cs typeface="Calibri"/>
                <a:sym typeface="Calibri"/>
              </a:rPr>
              <a:t>¿Alguna vez te has preguntado de qué se compone la tierra de tu jardín o de tu escuela?</a:t>
            </a:r>
            <a:endParaRPr b="1">
              <a:solidFill>
                <a:srgbClr val="FFFFFF"/>
              </a:solidFill>
              <a:latin typeface="Calibri"/>
              <a:ea typeface="Calibri"/>
              <a:cs typeface="Calibri"/>
              <a:sym typeface="Calibri"/>
            </a:endParaRPr>
          </a:p>
          <a:p>
            <a:pPr indent="0" lvl="0" marL="0" rtl="0" algn="l">
              <a:spcBef>
                <a:spcPts val="0"/>
              </a:spcBef>
              <a:spcAft>
                <a:spcPts val="0"/>
              </a:spcAft>
              <a:buNone/>
            </a:pPr>
            <a:r>
              <a:t/>
            </a:r>
            <a:endParaRPr b="1">
              <a:solidFill>
                <a:srgbClr val="FFFFFF"/>
              </a:solidFill>
              <a:latin typeface="Calibri"/>
              <a:ea typeface="Calibri"/>
              <a:cs typeface="Calibri"/>
              <a:sym typeface="Calibri"/>
            </a:endParaRPr>
          </a:p>
          <a:p>
            <a:pPr indent="0" lvl="0" marL="0" rtl="0" algn="l">
              <a:spcBef>
                <a:spcPts val="0"/>
              </a:spcBef>
              <a:spcAft>
                <a:spcPts val="0"/>
              </a:spcAft>
              <a:buNone/>
            </a:pPr>
            <a:r>
              <a:t/>
            </a:r>
            <a:endParaRPr b="1" sz="1800">
              <a:solidFill>
                <a:srgbClr val="FFFFFF"/>
              </a:solidFill>
              <a:latin typeface="Calibri"/>
              <a:ea typeface="Calibri"/>
              <a:cs typeface="Calibri"/>
              <a:sym typeface="Calibri"/>
            </a:endParaRPr>
          </a:p>
        </p:txBody>
      </p:sp>
      <p:sp>
        <p:nvSpPr>
          <p:cNvPr id="156" name="Google Shape;156;p21"/>
          <p:cNvSpPr txBox="1"/>
          <p:nvPr/>
        </p:nvSpPr>
        <p:spPr>
          <a:xfrm>
            <a:off x="492325" y="388675"/>
            <a:ext cx="42648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800">
                <a:solidFill>
                  <a:srgbClr val="FFFFFF"/>
                </a:solidFill>
                <a:highlight>
                  <a:srgbClr val="6AA84F"/>
                </a:highlight>
                <a:latin typeface="Amatic SC"/>
                <a:ea typeface="Amatic SC"/>
                <a:cs typeface="Amatic SC"/>
                <a:sym typeface="Amatic SC"/>
              </a:rPr>
              <a:t>¡Tiempo para actividad!</a:t>
            </a:r>
            <a:endParaRPr b="1" sz="4800">
              <a:solidFill>
                <a:srgbClr val="FFFFFF"/>
              </a:solidFill>
              <a:highlight>
                <a:srgbClr val="6AA84F"/>
              </a:highlight>
              <a:latin typeface="Amatic SC"/>
              <a:ea typeface="Amatic SC"/>
              <a:cs typeface="Amatic SC"/>
              <a:sym typeface="Amatic SC"/>
            </a:endParaRPr>
          </a:p>
        </p:txBody>
      </p:sp>
      <p:sp>
        <p:nvSpPr>
          <p:cNvPr id="157" name="Google Shape;157;p21"/>
          <p:cNvSpPr/>
          <p:nvPr/>
        </p:nvSpPr>
        <p:spPr>
          <a:xfrm rot="-5400000">
            <a:off x="5504650" y="1503900"/>
            <a:ext cx="2892000" cy="4387200"/>
          </a:xfrm>
          <a:prstGeom prst="rtTriangle">
            <a:avLst/>
          </a:prstGeom>
          <a:solidFill>
            <a:srgbClr val="EA999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1"/>
          <p:cNvSpPr/>
          <p:nvPr/>
        </p:nvSpPr>
        <p:spPr>
          <a:xfrm>
            <a:off x="7003925" y="3583025"/>
            <a:ext cx="1661100" cy="1428900"/>
          </a:xfrm>
          <a:prstGeom prst="ellipse">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1"/>
          <p:cNvSpPr/>
          <p:nvPr/>
        </p:nvSpPr>
        <p:spPr>
          <a:xfrm>
            <a:off x="7255475" y="3807225"/>
            <a:ext cx="1164600" cy="980400"/>
          </a:xfrm>
          <a:prstGeom prst="ellipse">
            <a:avLst/>
          </a:prstGeom>
          <a:solidFill>
            <a:srgbClr val="93C47D"/>
          </a:solidFill>
          <a:ln cap="flat" cmpd="sng" w="152400">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1"/>
          <p:cNvSpPr txBox="1"/>
          <p:nvPr/>
        </p:nvSpPr>
        <p:spPr>
          <a:xfrm>
            <a:off x="7252172" y="4020429"/>
            <a:ext cx="11646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latin typeface="Mali"/>
                <a:ea typeface="Mali"/>
                <a:cs typeface="Mali"/>
                <a:sym typeface="Mali"/>
              </a:rPr>
              <a:t>Zona donde </a:t>
            </a:r>
            <a:r>
              <a:rPr b="1" lang="en" sz="1200">
                <a:latin typeface="Mali"/>
                <a:ea typeface="Mali"/>
                <a:cs typeface="Mali"/>
                <a:sym typeface="Mali"/>
              </a:rPr>
              <a:t>estás</a:t>
            </a:r>
            <a:r>
              <a:rPr b="1" lang="en" sz="1200">
                <a:latin typeface="Mali"/>
                <a:ea typeface="Mali"/>
                <a:cs typeface="Mali"/>
                <a:sym typeface="Mali"/>
              </a:rPr>
              <a:t> cómodo</a:t>
            </a:r>
            <a:endParaRPr b="1" sz="1200">
              <a:latin typeface="Mali"/>
              <a:ea typeface="Mali"/>
              <a:cs typeface="Mali"/>
              <a:sym typeface="Mali"/>
            </a:endParaRPr>
          </a:p>
        </p:txBody>
      </p:sp>
      <p:sp>
        <p:nvSpPr>
          <p:cNvPr id="161" name="Google Shape;161;p21"/>
          <p:cNvSpPr txBox="1"/>
          <p:nvPr/>
        </p:nvSpPr>
        <p:spPr>
          <a:xfrm rot="476474">
            <a:off x="8034376" y="3213196"/>
            <a:ext cx="1235549" cy="609508"/>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Mali"/>
                <a:ea typeface="Mali"/>
                <a:cs typeface="Mali"/>
                <a:sym typeface="Mali"/>
              </a:rPr>
              <a:t>Borde de Crecimiento</a:t>
            </a:r>
            <a:endParaRPr sz="1200">
              <a:latin typeface="Mali"/>
              <a:ea typeface="Mali"/>
              <a:cs typeface="Mali"/>
              <a:sym typeface="Mali"/>
            </a:endParaRPr>
          </a:p>
        </p:txBody>
      </p:sp>
      <p:pic>
        <p:nvPicPr>
          <p:cNvPr id="162" name="Google Shape;162;p21"/>
          <p:cNvPicPr preferRelativeResize="0"/>
          <p:nvPr/>
        </p:nvPicPr>
        <p:blipFill>
          <a:blip r:embed="rId4">
            <a:alphaModFix/>
          </a:blip>
          <a:stretch>
            <a:fillRect/>
          </a:stretch>
        </p:blipFill>
        <p:spPr>
          <a:xfrm rot="290234">
            <a:off x="8386700" y="3855058"/>
            <a:ext cx="331006" cy="288935"/>
          </a:xfrm>
          <a:prstGeom prst="rect">
            <a:avLst/>
          </a:prstGeom>
          <a:noFill/>
          <a:ln>
            <a:noFill/>
          </a:ln>
        </p:spPr>
      </p:pic>
      <p:sp>
        <p:nvSpPr>
          <p:cNvPr id="163" name="Google Shape;163;p21"/>
          <p:cNvSpPr txBox="1"/>
          <p:nvPr/>
        </p:nvSpPr>
        <p:spPr>
          <a:xfrm>
            <a:off x="36600" y="2752725"/>
            <a:ext cx="6354300" cy="240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2800">
                <a:solidFill>
                  <a:schemeClr val="lt1"/>
                </a:solidFill>
                <a:latin typeface="Calibri"/>
                <a:ea typeface="Calibri"/>
                <a:cs typeface="Calibri"/>
                <a:sym typeface="Calibri"/>
              </a:rPr>
              <a:t>¡Vamos a explorar</a:t>
            </a:r>
            <a:r>
              <a:rPr b="1" lang="en" sz="2800">
                <a:solidFill>
                  <a:schemeClr val="lt1"/>
                </a:solidFill>
                <a:latin typeface="Calibri"/>
                <a:ea typeface="Calibri"/>
                <a:cs typeface="Calibri"/>
                <a:sym typeface="Calibri"/>
              </a:rPr>
              <a:t>! </a:t>
            </a:r>
            <a:endParaRPr b="1" sz="2800">
              <a:solidFill>
                <a:schemeClr val="lt1"/>
              </a:solidFill>
              <a:latin typeface="Calibri"/>
              <a:ea typeface="Calibri"/>
              <a:cs typeface="Calibri"/>
              <a:sym typeface="Calibri"/>
            </a:endParaRPr>
          </a:p>
          <a:p>
            <a:pPr indent="-336550" lvl="0" marL="457200" rtl="0" algn="l">
              <a:spcBef>
                <a:spcPts val="0"/>
              </a:spcBef>
              <a:spcAft>
                <a:spcPts val="0"/>
              </a:spcAft>
              <a:buClr>
                <a:schemeClr val="lt1"/>
              </a:buClr>
              <a:buSzPts val="1700"/>
              <a:buFont typeface="Calibri"/>
              <a:buAutoNum type="arabicPeriod"/>
            </a:pPr>
            <a:r>
              <a:rPr b="1" lang="en" sz="1700">
                <a:solidFill>
                  <a:schemeClr val="lt1"/>
                </a:solidFill>
                <a:latin typeface="Calibri"/>
                <a:ea typeface="Calibri"/>
                <a:cs typeface="Calibri"/>
                <a:sym typeface="Calibri"/>
              </a:rPr>
              <a:t>Encuentra un lugar alrededor de tu hogar o escuela con tierra (asegurate de tener permiso para tomar tierra de allí!)</a:t>
            </a:r>
            <a:endParaRPr b="1" sz="1700">
              <a:solidFill>
                <a:schemeClr val="lt1"/>
              </a:solidFill>
              <a:latin typeface="Calibri"/>
              <a:ea typeface="Calibri"/>
              <a:cs typeface="Calibri"/>
              <a:sym typeface="Calibri"/>
            </a:endParaRPr>
          </a:p>
          <a:p>
            <a:pPr indent="-336550" lvl="0" marL="457200" rtl="0" algn="l">
              <a:spcBef>
                <a:spcPts val="0"/>
              </a:spcBef>
              <a:spcAft>
                <a:spcPts val="0"/>
              </a:spcAft>
              <a:buClr>
                <a:schemeClr val="lt1"/>
              </a:buClr>
              <a:buSzPts val="1700"/>
              <a:buFont typeface="Calibri"/>
              <a:buAutoNum type="arabicPeriod"/>
            </a:pPr>
            <a:r>
              <a:rPr b="1" lang="en" sz="1700">
                <a:solidFill>
                  <a:schemeClr val="lt1"/>
                </a:solidFill>
                <a:latin typeface="Calibri"/>
                <a:ea typeface="Calibri"/>
                <a:cs typeface="Calibri"/>
                <a:sym typeface="Calibri"/>
              </a:rPr>
              <a:t>Toma un puñado de tierra y colocalo en un plato de papel, una toalla de papel o una superficie plana. </a:t>
            </a:r>
            <a:endParaRPr b="1" sz="1700">
              <a:solidFill>
                <a:schemeClr val="lt1"/>
              </a:solidFill>
              <a:latin typeface="Calibri"/>
              <a:ea typeface="Calibri"/>
              <a:cs typeface="Calibri"/>
              <a:sym typeface="Calibri"/>
            </a:endParaRPr>
          </a:p>
          <a:p>
            <a:pPr indent="-336550" lvl="0" marL="457200" rtl="0" algn="l">
              <a:spcBef>
                <a:spcPts val="0"/>
              </a:spcBef>
              <a:spcAft>
                <a:spcPts val="0"/>
              </a:spcAft>
              <a:buClr>
                <a:schemeClr val="lt1"/>
              </a:buClr>
              <a:buSzPts val="1700"/>
              <a:buFont typeface="Calibri"/>
              <a:buAutoNum type="arabicPeriod"/>
            </a:pPr>
            <a:r>
              <a:rPr b="1" lang="en" sz="1700">
                <a:solidFill>
                  <a:schemeClr val="lt1"/>
                </a:solidFill>
                <a:latin typeface="Calibri"/>
                <a:ea typeface="Calibri"/>
                <a:cs typeface="Calibri"/>
                <a:sym typeface="Calibri"/>
              </a:rPr>
              <a:t>Separa las diferentes pedazos de tierra que encuentras </a:t>
            </a:r>
            <a:endParaRPr b="1" sz="1700">
              <a:solidFill>
                <a:schemeClr val="lt1"/>
              </a:solidFill>
              <a:latin typeface="Calibri"/>
              <a:ea typeface="Calibri"/>
              <a:cs typeface="Calibri"/>
              <a:sym typeface="Calibri"/>
            </a:endParaRPr>
          </a:p>
          <a:p>
            <a:pPr indent="0" lvl="0" marL="457200" rtl="0" algn="l">
              <a:spcBef>
                <a:spcPts val="0"/>
              </a:spcBef>
              <a:spcAft>
                <a:spcPts val="0"/>
              </a:spcAft>
              <a:buNone/>
            </a:pPr>
            <a:r>
              <a:rPr b="1" lang="en" sz="1700">
                <a:solidFill>
                  <a:schemeClr val="lt1"/>
                </a:solidFill>
                <a:latin typeface="Calibri"/>
                <a:ea typeface="Calibri"/>
                <a:cs typeface="Calibri"/>
                <a:sym typeface="Calibri"/>
              </a:rPr>
              <a:t>por tamaño y material</a:t>
            </a:r>
            <a:endParaRPr b="1" sz="1700">
              <a:solidFill>
                <a:schemeClr val="lt1"/>
              </a:solidFill>
              <a:latin typeface="Calibri"/>
              <a:ea typeface="Calibri"/>
              <a:cs typeface="Calibri"/>
              <a:sym typeface="Calibri"/>
            </a:endParaRPr>
          </a:p>
          <a:p>
            <a:pPr indent="0" lvl="0" marL="0" rtl="0" algn="l">
              <a:spcBef>
                <a:spcPts val="0"/>
              </a:spcBef>
              <a:spcAft>
                <a:spcPts val="0"/>
              </a:spcAft>
              <a:buNone/>
            </a:pPr>
            <a:r>
              <a:t/>
            </a:r>
            <a:endParaRPr/>
          </a:p>
        </p:txBody>
      </p:sp>
      <p:sp>
        <p:nvSpPr>
          <p:cNvPr id="164" name="Google Shape;164;p21"/>
          <p:cNvSpPr txBox="1"/>
          <p:nvPr/>
        </p:nvSpPr>
        <p:spPr>
          <a:xfrm>
            <a:off x="5589575" y="4322625"/>
            <a:ext cx="17325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¡No olvides tu zona donde </a:t>
            </a:r>
            <a:r>
              <a:rPr b="1" lang="en"/>
              <a:t>estás</a:t>
            </a:r>
            <a:r>
              <a:rPr b="1" lang="en"/>
              <a:t> cómodo</a:t>
            </a:r>
            <a:r>
              <a:rPr b="1" lang="en"/>
              <a:t>!</a:t>
            </a:r>
            <a:endParaRPr b="1"/>
          </a:p>
        </p:txBody>
      </p:sp>
      <p:pic>
        <p:nvPicPr>
          <p:cNvPr id="165" name="Google Shape;165;p21" title="Copy of Copy of 4th Grade Lesson 1 Slide 9.mp3">
            <a:hlinkClick r:id="rId5"/>
          </p:cNvPr>
          <p:cNvPicPr preferRelativeResize="0"/>
          <p:nvPr/>
        </p:nvPicPr>
        <p:blipFill>
          <a:blip r:embed="rId6">
            <a:alphaModFix/>
          </a:blip>
          <a:stretch>
            <a:fillRect/>
          </a:stretch>
        </p:blipFill>
        <p:spPr>
          <a:xfrm>
            <a:off x="5743500" y="233400"/>
            <a:ext cx="1339725" cy="13397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2D59EBACE9B946AB9F21BA0E481320" ma:contentTypeVersion="17" ma:contentTypeDescription="Create a new document." ma:contentTypeScope="" ma:versionID="e901e69411fad217a2a32e9ca220a810">
  <xsd:schema xmlns:xsd="http://www.w3.org/2001/XMLSchema" xmlns:xs="http://www.w3.org/2001/XMLSchema" xmlns:p="http://schemas.microsoft.com/office/2006/metadata/properties" xmlns:ns2="da0dc55c-79c7-42a4-8508-5dcb258818c6" xmlns:ns3="d0ee016b-a37b-4a2c-bcab-527394bc5af0" targetNamespace="http://schemas.microsoft.com/office/2006/metadata/properties" ma:root="true" ma:fieldsID="d45fe97ba6dafdb1deb74dba6f6e28ed" ns2:_="" ns3:_="">
    <xsd:import namespace="da0dc55c-79c7-42a4-8508-5dcb258818c6"/>
    <xsd:import namespace="d0ee016b-a37b-4a2c-bcab-527394bc5af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lcf76f155ced4ddcb4097134ff3c332f" minOccurs="0"/>
                <xsd:element ref="ns2:TaxCatchAll" minOccurs="0"/>
                <xsd:element ref="ns3:MediaServiceObjectDetectorVersion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0dc55c-79c7-42a4-8508-5dcb258818c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9c11e83-3186-425f-a5de-12b0aad9dc39}" ma:internalName="TaxCatchAll" ma:showField="CatchAllData" ma:web="da0dc55c-79c7-42a4-8508-5dcb258818c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0ee016b-a37b-4a2c-bcab-527394bc5af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34a8d9e-7ee9-4edc-a3a1-2a56dc8e791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026404B-F23E-4096-9747-C778A84A0074}"/>
</file>

<file path=customXml/itemProps2.xml><?xml version="1.0" encoding="utf-8"?>
<ds:datastoreItem xmlns:ds="http://schemas.openxmlformats.org/officeDocument/2006/customXml" ds:itemID="{9FDDE502-910D-4F6A-96DE-1538F9E96FE7}"/>
</file>