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Amatic SC"/>
      <p:regular r:id="rId32"/>
      <p:bold r:id="rId33"/>
    </p:embeddedFont>
    <p:embeddedFont>
      <p:font typeface="Mali"/>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customXml" Target="../customXml/item2.xml"/><Relationship Id="rId21" Type="http://schemas.openxmlformats.org/officeDocument/2006/relationships/slide" Target="slides/slide16.xml"/><Relationship Id="rId34" Type="http://schemas.openxmlformats.org/officeDocument/2006/relationships/font" Target="fonts/Mali-regular.fntdata"/><Relationship Id="rId25" Type="http://schemas.openxmlformats.org/officeDocument/2006/relationships/slide" Target="slides/slide20.xml"/><Relationship Id="rId7" Type="http://schemas.openxmlformats.org/officeDocument/2006/relationships/slide" Target="slides/slide2.xml"/><Relationship Id="rId33" Type="http://schemas.openxmlformats.org/officeDocument/2006/relationships/font" Target="fonts/AmaticSC-bold.fntdata"/><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customXml" Target="../customXml/item1.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AmaticSC-regular.fntdata"/><Relationship Id="rId37" Type="http://schemas.openxmlformats.org/officeDocument/2006/relationships/font" Target="fonts/Mali-boldItalic.fntdata"/><Relationship Id="rId40" Type="http://schemas.openxmlformats.org/officeDocument/2006/relationships/customXml" Target="../customXml/item3.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font" Target="fonts/Mali-italic.fntdata"/><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Mali-bold.fntdata"/><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protecting our watersheds!  Today we will be exploring soil.  What is soil made of?  Why is soil important?  Let’s find out!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bac867ab2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bac867ab2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materials did you find in your soil?  What kind of plant life did you find growing around it?  Was it wet or dry?  How would you describe it?  What different colors did you find in your soil?  Write your answers down in your notebook, on a piece of paper, or in a google form provided by your teacher.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ecee0afe3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ecee0afe3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ecee0afe3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ecee0afe3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e637bc3d2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e637bc3d2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ecee0afe3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ecee0afe3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 for exploring with us, see you soon!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e637bc3d2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e637bc3d2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back to protecting our watersheds!  Today we will explore soil further with the help of local soil scientist Yamina Pressler, and then use soil to create art!  Let’s dig in!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ecee0afe3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ecee0afe3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0554b3ef8c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0554b3ef8c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What skills will we use in our activity today?  Today we will be sharing equipment, being creative, following instructions, and being confident in our painting abilities.  Where are these skills on your comfort zone scale?  </a:t>
            </a:r>
            <a:endParaRPr>
              <a:solidFill>
                <a:schemeClr val="dk1"/>
              </a:solidFill>
            </a:endParaRPr>
          </a:p>
          <a:p>
            <a:pPr indent="0" lvl="0" marL="0" rtl="0" algn="l">
              <a:spcBef>
                <a:spcPts val="0"/>
              </a:spcBef>
              <a:spcAft>
                <a:spcPts val="0"/>
              </a:spcAft>
              <a:buNone/>
            </a:pPr>
            <a:r>
              <a:t/>
            </a:r>
            <a:endParaRPr sz="13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ecee0afe3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ecee0afe3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 in progress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ecee0afe3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ecee0afe3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0554b3ef8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0554b3ef8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What skills will we use in our lesson today?  Today we will be thinking like a scientist, </a:t>
            </a:r>
            <a:r>
              <a:rPr lang="en" sz="1300">
                <a:solidFill>
                  <a:schemeClr val="dk1"/>
                </a:solidFill>
              </a:rPr>
              <a:t>staying focused on the task at hand, and following instructions.  Where are these skills on your comfort zone scale?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0554b3ef8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0554b3ef8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 for exploring with us, and thanks for protecting our watersheds.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066c0419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066c0419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back to protecting our watersheds!  Today we will dig even deeper and think about what soil means to us.  Make sure you have your soil art from Part B, as you will need them for this next assignment.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0554b3ef8c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0554b3ef8c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What skills will we use in our activity today?  Today we will be working on our communication skills and our teamwork skills.  </a:t>
            </a:r>
            <a:r>
              <a:rPr lang="en" sz="1300">
                <a:solidFill>
                  <a:schemeClr val="dk1"/>
                </a:solidFill>
              </a:rPr>
              <a:t>Throughout</a:t>
            </a:r>
            <a:r>
              <a:rPr lang="en" sz="1300">
                <a:solidFill>
                  <a:schemeClr val="dk1"/>
                </a:solidFill>
              </a:rPr>
              <a:t> the assignment, we will practice being open to different perspectives, sharing ideas, being confident in how we express ourselves, and being creative and maybe trying something new.  Where are these skills on your comfort zone scale?  </a:t>
            </a:r>
            <a:endParaRPr>
              <a:solidFill>
                <a:schemeClr val="dk1"/>
              </a:solidFill>
            </a:endParaRPr>
          </a:p>
          <a:p>
            <a:pPr indent="0" lvl="0" marL="0" rtl="0" algn="l">
              <a:spcBef>
                <a:spcPts val="0"/>
              </a:spcBef>
              <a:spcAft>
                <a:spcPts val="0"/>
              </a:spcAft>
              <a:buNone/>
            </a:pPr>
            <a:r>
              <a:t/>
            </a:r>
            <a:endParaRPr sz="13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ecee0afe3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ecee0afe3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bbc0aa3e8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bbc0aa3e8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70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70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b59b9d958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b59b9d958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70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70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b59b9d958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b59b9d958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 for exploring with us, and thanks for protecting our watersheds.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0554b3ef8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0554b3ef8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Think about where the previous skills land in your comfort zone.  Are they in the middle of your comfort zone, or closer to the growth edge?  Maybe one of those skills are in your yikes zone.  Remember to work together to grow your comfort zones!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afe008f0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afe008f0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soil?  Soil, or dirt, is made up of a lot of different things.  Soil is a mixture of rocks, plants, roots, decaying organisms, sand, and all of different sizes!  Soil is essential for human life - not only do we rely on it as solid ground to physically build our homes and lives on, but soil helps create our food!  Soil is where life begins, ends, and starts over again!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afe008f0e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afe008f0e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Times New Roman"/>
                <a:ea typeface="Times New Roman"/>
                <a:cs typeface="Times New Roman"/>
                <a:sym typeface="Times New Roman"/>
              </a:rPr>
              <a:t>Soil is made up of two main categories: Earth materials and Organic materials.  </a:t>
            </a:r>
            <a:r>
              <a:rPr b="1" lang="en" sz="1200">
                <a:solidFill>
                  <a:srgbClr val="00B0F0"/>
                </a:solidFill>
                <a:latin typeface="Times New Roman"/>
                <a:ea typeface="Times New Roman"/>
                <a:cs typeface="Times New Roman"/>
                <a:sym typeface="Times New Roman"/>
              </a:rPr>
              <a:t>Earth materials </a:t>
            </a:r>
            <a:r>
              <a:rPr lang="en" sz="1200">
                <a:solidFill>
                  <a:schemeClr val="dk1"/>
                </a:solidFill>
                <a:latin typeface="Times New Roman"/>
                <a:ea typeface="Times New Roman"/>
                <a:cs typeface="Times New Roman"/>
                <a:sym typeface="Times New Roman"/>
              </a:rPr>
              <a:t>are the various solids, liquids, and gases that make up the Earth</a:t>
            </a:r>
            <a:r>
              <a:rPr lang="en" sz="1200">
                <a:solidFill>
                  <a:schemeClr val="dk1"/>
                </a:solidFill>
              </a:rPr>
              <a:t>.  All the different sized rocks, water, and air found in soil are the earth materials.  Organic materials are all the remains of dead plants and animals that break down in the soil, such as leaves or roots. </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bac867ab2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bac867ab2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soil, we describe diggable, solid earth materials by their size.  Diggable earth material might contain: Pebbles, gravel, sand, silt, or clay.  Some soils might have a mixture of all these different sized rocks, while some soils might be made of all one size - like all sand or all clay.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afe008f0e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afe008f0e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Pebbles are the largest rocks found in soil, with an average size between 6-64mm.  For reference, that’s between the size of a tennis ball down to about a pencil eraser.  Rocks that are between 2-6mm are called gravel. Gravel is smaller than a pencil eraser but larger than the thickness of a nickel coin. As rocks break down further into 1-2mm pieces, we call this sand.  Rock particles that are smaller than 1mm are called silt.  When pieces become too small to see with the eye alone, we call this clay.  Clay becomes very slippery and sticky when wet.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afe008f0e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afe008f0e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Organic materials are the remains of dead plants and animals found in soil.  As the organic material decays, it breaks down into tiny pieces of soil organic matter.</a:t>
            </a:r>
            <a:r>
              <a:rPr lang="en" sz="1200">
                <a:solidFill>
                  <a:schemeClr val="dk1"/>
                </a:solidFill>
              </a:rPr>
              <a:t>  Organic materials are very important to soil.  They provide nutrients to support life that grows from the soil, and they help retain or hold water.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b59b9d958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b59b9d958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Have you ever wondered what makes up the soil in your backyard?  Let’s explore!  First, find a spot around your home or school with soil (make sure you have permission to grab soil from that spot).  Then, grab a handful of soil and place it on a paper plate, a paper towel, or just a flat surface will do.  Lastly, separate the different pieces of soil you find by size and material.  Let’s see what you find.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2.gif"/><Relationship Id="rId6" Type="http://schemas.openxmlformats.org/officeDocument/2006/relationships/hyperlink" Target="http://drive.google.com/file/d/1cz-Kc1qtur5buFgTRHf7HfyRQcpQ56xA/view" TargetMode="External"/><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png"/><Relationship Id="rId5" Type="http://schemas.openxmlformats.org/officeDocument/2006/relationships/image" Target="../media/image43.jpg"/><Relationship Id="rId6" Type="http://schemas.openxmlformats.org/officeDocument/2006/relationships/image" Target="../media/image32.png"/><Relationship Id="rId7" Type="http://schemas.openxmlformats.org/officeDocument/2006/relationships/image" Target="../media/image27.jpg"/><Relationship Id="rId8" Type="http://schemas.openxmlformats.org/officeDocument/2006/relationships/hyperlink" Target="http://drive.google.com/file/d/15oMoKUulOw7Up_q5hl1haCHNYgRa8emo/view"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hyperlink" Target="http://drive.google.com/file/d/1SOiFopWyqv4Qve9WcEU9l72GxkU0AEBU/view" TargetMode="External"/><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hyperlink" Target="http://drive.google.com/file/d/1mPpC7_9QnK80ZBVQte1NW4FBf9jbj9gq/view" TargetMode="External"/><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image" Target="../media/image3.png"/><Relationship Id="rId5" Type="http://schemas.openxmlformats.org/officeDocument/2006/relationships/hyperlink" Target="http://drive.google.com/file/d/1eYanh_akT8W9QkyxjywcB9lqja5Spx_p/view" TargetMode="External"/><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hyperlink" Target="http://drive.google.com/file/d/1hJcu9BktcupY_ysX_3W6ZiRquBAyfECl/view" TargetMode="External"/><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hyperlink" Target="http://drive.google.com/file/d/1XgkfMpeDgKZ-AUE69Pq1ZWfJyc7kRICZ/view" TargetMode="External"/><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gif"/><Relationship Id="rId4" Type="http://schemas.openxmlformats.org/officeDocument/2006/relationships/image" Target="../media/image33.png"/><Relationship Id="rId9" Type="http://schemas.openxmlformats.org/officeDocument/2006/relationships/image" Target="../media/image1.png"/><Relationship Id="rId5" Type="http://schemas.openxmlformats.org/officeDocument/2006/relationships/image" Target="../media/image36.png"/><Relationship Id="rId6" Type="http://schemas.openxmlformats.org/officeDocument/2006/relationships/image" Target="../media/image34.png"/><Relationship Id="rId7" Type="http://schemas.openxmlformats.org/officeDocument/2006/relationships/image" Target="../media/image38.png"/><Relationship Id="rId8" Type="http://schemas.openxmlformats.org/officeDocument/2006/relationships/hyperlink" Target="http://drive.google.com/file/d/1AHgzAl6l2ePjv0w4_nSTr8rRiPkixNgc/view"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41.gif"/><Relationship Id="rId5" Type="http://schemas.openxmlformats.org/officeDocument/2006/relationships/hyperlink" Target="http://drive.google.com/file/d/1oTXJ86fzX7LYHl5V84PcakcHHhQV-dWb/view" TargetMode="External"/><Relationship Id="rId6"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drive.google.com/file/d/1KWNtSHvyUlqSeJWkadpdnwQmFNQef_8V/view"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hyperlink" Target="http://drive.google.com/file/d/1fct-FFbqDU5H-ZitEwyzd1pbGRWgKOQu/view" TargetMode="External"/><Relationship Id="rId7"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jpg"/><Relationship Id="rId4" Type="http://schemas.openxmlformats.org/officeDocument/2006/relationships/image" Target="../media/image3.png"/><Relationship Id="rId5" Type="http://schemas.openxmlformats.org/officeDocument/2006/relationships/hyperlink" Target="http://drive.google.com/file/d/1BzAtBoMYzm4s13aCKuPl-tHGS_nfauN5/view" TargetMode="External"/><Relationship Id="rId6"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hyperlink" Target="http://drive.google.com/file/d/1tI3Vsvui_Ch-yUVtkRVS-g74zhtG_9IY/view" TargetMode="External"/><Relationship Id="rId6"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gif"/><Relationship Id="rId4" Type="http://schemas.openxmlformats.org/officeDocument/2006/relationships/image" Target="../media/image38.png"/><Relationship Id="rId9" Type="http://schemas.openxmlformats.org/officeDocument/2006/relationships/image" Target="../media/image1.png"/><Relationship Id="rId5" Type="http://schemas.openxmlformats.org/officeDocument/2006/relationships/image" Target="../media/image35.png"/><Relationship Id="rId6" Type="http://schemas.openxmlformats.org/officeDocument/2006/relationships/image" Target="../media/image37.png"/><Relationship Id="rId7" Type="http://schemas.openxmlformats.org/officeDocument/2006/relationships/image" Target="../media/image39.png"/><Relationship Id="rId8" Type="http://schemas.openxmlformats.org/officeDocument/2006/relationships/hyperlink" Target="http://drive.google.com/file/d/1ONwNJJiAiZVZFLlBNseuJKGx6h4g3Dew/view"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2.jpg"/><Relationship Id="rId4" Type="http://schemas.openxmlformats.org/officeDocument/2006/relationships/image" Target="../media/image22.gif"/><Relationship Id="rId5" Type="http://schemas.openxmlformats.org/officeDocument/2006/relationships/hyperlink" Target="http://drive.google.com/file/d/1YDHss2Oxi0oV4d013sV8y99DwO-IiVS4/view" TargetMode="External"/><Relationship Id="rId6"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drive.google.com/file/d/13y1lsdEEBBRyubzZDln8QnLGaHb-Jt5g/view"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drive.google.com/file/d/1SBJHjE61Mjp30kBqDyyrlkBCZlyBgC0t/view"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8.jpg"/><Relationship Id="rId4" Type="http://schemas.openxmlformats.org/officeDocument/2006/relationships/image" Target="../media/image3.png"/><Relationship Id="rId5" Type="http://schemas.openxmlformats.org/officeDocument/2006/relationships/hyperlink" Target="http://drive.google.com/file/d/1BzAtBoMYzm4s13aCKuPl-tHGS_nfauN5/view" TargetMode="External"/><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gif"/><Relationship Id="rId4" Type="http://schemas.openxmlformats.org/officeDocument/2006/relationships/hyperlink" Target="http://drive.google.com/file/d/1mru3OWXWctdKZ9SpXKzQrsyMnOSYEaU-/view" TargetMode="External"/><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hyperlink" Target="http://drive.google.com/file/d/1HP5hijGJ6ZUIfy8z2hHSNLtSxfD13zI4/view" TargetMode="External"/><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hyperlink" Target="http://drive.google.com/file/d/1T_mJxYPv-Nvlup-ffRVqFtI4q6QH4xd2/view" TargetMode="External"/><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29.jpg"/><Relationship Id="rId9" Type="http://schemas.openxmlformats.org/officeDocument/2006/relationships/image" Target="../media/image1.pn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hyperlink" Target="http://drive.google.com/file/d/1EQd_JIKdfSb1jLFLreP14fd8PwvgR0M_/view"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12.png"/><Relationship Id="rId5" Type="http://schemas.openxmlformats.org/officeDocument/2006/relationships/hyperlink" Target="http://drive.google.com/file/d/19-rY20rdiGAqPUjGrVGY-4Fbc5qWaVCk/view" TargetMode="External"/><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3.jpg"/><Relationship Id="rId10" Type="http://schemas.openxmlformats.org/officeDocument/2006/relationships/image" Target="../media/image1.png"/><Relationship Id="rId9" Type="http://schemas.openxmlformats.org/officeDocument/2006/relationships/hyperlink" Target="http://drive.google.com/file/d/1RdpI5YHcJDjd9KBpJXwNq7hNslUPILzQ/view" TargetMode="External"/><Relationship Id="rId5" Type="http://schemas.openxmlformats.org/officeDocument/2006/relationships/image" Target="../media/image19.jpg"/><Relationship Id="rId6" Type="http://schemas.openxmlformats.org/officeDocument/2006/relationships/image" Target="../media/image18.jpg"/><Relationship Id="rId7" Type="http://schemas.openxmlformats.org/officeDocument/2006/relationships/image" Target="../media/image21.jp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22.gif"/><Relationship Id="rId5" Type="http://schemas.openxmlformats.org/officeDocument/2006/relationships/hyperlink" Target="http://drive.google.com/file/d/1Hgltho9hLklQ9Dd18dxoXerYhwk32Cvv/view" TargetMode="External"/><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6858777" y="4430375"/>
            <a:ext cx="2087926" cy="560725"/>
          </a:xfrm>
          <a:prstGeom prst="rect">
            <a:avLst/>
          </a:prstGeom>
          <a:noFill/>
          <a:ln>
            <a:noFill/>
          </a:ln>
        </p:spPr>
      </p:pic>
      <p:pic>
        <p:nvPicPr>
          <p:cNvPr id="55" name="Google Shape;55;p13"/>
          <p:cNvPicPr preferRelativeResize="0"/>
          <p:nvPr/>
        </p:nvPicPr>
        <p:blipFill>
          <a:blip r:embed="rId5">
            <a:alphaModFix/>
          </a:blip>
          <a:stretch>
            <a:fillRect/>
          </a:stretch>
        </p:blipFill>
        <p:spPr>
          <a:xfrm rot="-1934038">
            <a:off x="-83407" y="1081408"/>
            <a:ext cx="1013439" cy="1191159"/>
          </a:xfrm>
          <a:prstGeom prst="rect">
            <a:avLst/>
          </a:prstGeom>
          <a:noFill/>
          <a:ln>
            <a:noFill/>
          </a:ln>
        </p:spPr>
      </p:pic>
      <p:sp>
        <p:nvSpPr>
          <p:cNvPr id="56" name="Google Shape;56;p13"/>
          <p:cNvSpPr txBox="1"/>
          <p:nvPr/>
        </p:nvSpPr>
        <p:spPr>
          <a:xfrm>
            <a:off x="4247" y="2175450"/>
            <a:ext cx="114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FFFF"/>
                </a:solidFill>
              </a:rPr>
              <a:t>Click here for audio</a:t>
            </a:r>
            <a:endParaRPr b="1">
              <a:solidFill>
                <a:srgbClr val="FFFFFF"/>
              </a:solidFill>
            </a:endParaRPr>
          </a:p>
        </p:txBody>
      </p:sp>
      <p:sp>
        <p:nvSpPr>
          <p:cNvPr id="57" name="Google Shape;57;p13"/>
          <p:cNvSpPr txBox="1"/>
          <p:nvPr>
            <p:ph type="ctrTitle"/>
          </p:nvPr>
        </p:nvSpPr>
        <p:spPr>
          <a:xfrm>
            <a:off x="2067425" y="2243700"/>
            <a:ext cx="5000400" cy="1570500"/>
          </a:xfrm>
          <a:prstGeom prst="rect">
            <a:avLst/>
          </a:prstGeom>
          <a:noFill/>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FFFFFF"/>
                </a:solidFill>
              </a:rPr>
              <a:t>Lesson 1, Part A: Soil</a:t>
            </a:r>
            <a:endParaRPr>
              <a:solidFill>
                <a:srgbClr val="FFFFFF"/>
              </a:solidFill>
            </a:endParaRPr>
          </a:p>
        </p:txBody>
      </p:sp>
      <p:pic>
        <p:nvPicPr>
          <p:cNvPr id="58" name="Google Shape;58;p13" title="4th Grade Lesson 1 Slide 1.mp3">
            <a:hlinkClick r:id="rId6"/>
          </p:cNvPr>
          <p:cNvPicPr preferRelativeResize="0"/>
          <p:nvPr/>
        </p:nvPicPr>
        <p:blipFill>
          <a:blip r:embed="rId7">
            <a:alphaModFix/>
          </a:blip>
          <a:stretch>
            <a:fillRect/>
          </a:stretch>
        </p:blipFill>
        <p:spPr>
          <a:xfrm>
            <a:off x="449475" y="152400"/>
            <a:ext cx="948725" cy="948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2"/>
          <p:cNvSpPr txBox="1"/>
          <p:nvPr>
            <p:ph type="title"/>
          </p:nvPr>
        </p:nvSpPr>
        <p:spPr>
          <a:xfrm>
            <a:off x="1471500" y="273250"/>
            <a:ext cx="4218900" cy="97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Calibri"/>
                <a:ea typeface="Calibri"/>
                <a:cs typeface="Calibri"/>
                <a:sym typeface="Calibri"/>
              </a:rPr>
              <a:t>What materials did you find in your soil?</a:t>
            </a:r>
            <a:endParaRPr b="1">
              <a:latin typeface="Calibri"/>
              <a:ea typeface="Calibri"/>
              <a:cs typeface="Calibri"/>
              <a:sym typeface="Calibri"/>
            </a:endParaRPr>
          </a:p>
        </p:txBody>
      </p:sp>
      <p:sp>
        <p:nvSpPr>
          <p:cNvPr id="164" name="Google Shape;164;p22"/>
          <p:cNvSpPr txBox="1"/>
          <p:nvPr/>
        </p:nvSpPr>
        <p:spPr>
          <a:xfrm>
            <a:off x="311700" y="1246650"/>
            <a:ext cx="5675700" cy="1585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What kind of plant life did you find growing around it?</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Was it wet or dry? </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500">
                <a:latin typeface="Calibri"/>
                <a:ea typeface="Calibri"/>
                <a:cs typeface="Calibri"/>
                <a:sym typeface="Calibri"/>
              </a:rPr>
              <a:t>How would you describe it</a:t>
            </a:r>
            <a:r>
              <a:rPr lang="en" sz="1700">
                <a:latin typeface="Calibri"/>
                <a:ea typeface="Calibri"/>
                <a:cs typeface="Calibri"/>
                <a:sym typeface="Calibri"/>
              </a:rPr>
              <a:t>?</a:t>
            </a:r>
            <a:endParaRPr sz="1700">
              <a:latin typeface="Calibri"/>
              <a:ea typeface="Calibri"/>
              <a:cs typeface="Calibri"/>
              <a:sym typeface="Calibri"/>
            </a:endParaRPr>
          </a:p>
          <a:p>
            <a:pPr indent="0" lvl="0" marL="0" rtl="0" algn="l">
              <a:spcBef>
                <a:spcPts val="0"/>
              </a:spcBef>
              <a:spcAft>
                <a:spcPts val="0"/>
              </a:spcAft>
              <a:buNone/>
            </a:pPr>
            <a:r>
              <a:t/>
            </a:r>
            <a:endParaRPr/>
          </a:p>
        </p:txBody>
      </p:sp>
      <p:pic>
        <p:nvPicPr>
          <p:cNvPr id="165" name="Google Shape;165;p22"/>
          <p:cNvPicPr preferRelativeResize="0"/>
          <p:nvPr/>
        </p:nvPicPr>
        <p:blipFill>
          <a:blip r:embed="rId3">
            <a:alphaModFix/>
          </a:blip>
          <a:stretch>
            <a:fillRect/>
          </a:stretch>
        </p:blipFill>
        <p:spPr>
          <a:xfrm>
            <a:off x="2048200" y="3062700"/>
            <a:ext cx="2581350" cy="1950899"/>
          </a:xfrm>
          <a:prstGeom prst="rect">
            <a:avLst/>
          </a:prstGeom>
          <a:noFill/>
          <a:ln>
            <a:noFill/>
          </a:ln>
        </p:spPr>
      </p:pic>
      <p:pic>
        <p:nvPicPr>
          <p:cNvPr id="166" name="Google Shape;166;p22"/>
          <p:cNvPicPr preferRelativeResize="0"/>
          <p:nvPr/>
        </p:nvPicPr>
        <p:blipFill>
          <a:blip r:embed="rId4">
            <a:alphaModFix/>
          </a:blip>
          <a:stretch>
            <a:fillRect/>
          </a:stretch>
        </p:blipFill>
        <p:spPr>
          <a:xfrm>
            <a:off x="5987403" y="269775"/>
            <a:ext cx="2927272" cy="2212325"/>
          </a:xfrm>
          <a:prstGeom prst="rect">
            <a:avLst/>
          </a:prstGeom>
          <a:noFill/>
          <a:ln>
            <a:noFill/>
          </a:ln>
        </p:spPr>
      </p:pic>
      <p:pic>
        <p:nvPicPr>
          <p:cNvPr id="167" name="Google Shape;167;p22"/>
          <p:cNvPicPr preferRelativeResize="0"/>
          <p:nvPr/>
        </p:nvPicPr>
        <p:blipFill>
          <a:blip r:embed="rId5">
            <a:alphaModFix/>
          </a:blip>
          <a:stretch>
            <a:fillRect/>
          </a:stretch>
        </p:blipFill>
        <p:spPr>
          <a:xfrm>
            <a:off x="5537950" y="2655337"/>
            <a:ext cx="3113924" cy="2335435"/>
          </a:xfrm>
          <a:prstGeom prst="rect">
            <a:avLst/>
          </a:prstGeom>
          <a:noFill/>
          <a:ln>
            <a:noFill/>
          </a:ln>
        </p:spPr>
      </p:pic>
      <p:pic>
        <p:nvPicPr>
          <p:cNvPr id="168" name="Google Shape;168;p22"/>
          <p:cNvPicPr preferRelativeResize="0"/>
          <p:nvPr/>
        </p:nvPicPr>
        <p:blipFill>
          <a:blip r:embed="rId6">
            <a:alphaModFix/>
          </a:blip>
          <a:stretch>
            <a:fillRect/>
          </a:stretch>
        </p:blipFill>
        <p:spPr>
          <a:xfrm>
            <a:off x="311700" y="2750675"/>
            <a:ext cx="2819126" cy="1766199"/>
          </a:xfrm>
          <a:prstGeom prst="rect">
            <a:avLst/>
          </a:prstGeom>
          <a:noFill/>
          <a:ln>
            <a:noFill/>
          </a:ln>
        </p:spPr>
      </p:pic>
      <p:pic>
        <p:nvPicPr>
          <p:cNvPr id="169" name="Google Shape;169;p22"/>
          <p:cNvPicPr preferRelativeResize="0"/>
          <p:nvPr/>
        </p:nvPicPr>
        <p:blipFill>
          <a:blip r:embed="rId7">
            <a:alphaModFix/>
          </a:blip>
          <a:stretch>
            <a:fillRect/>
          </a:stretch>
        </p:blipFill>
        <p:spPr>
          <a:xfrm>
            <a:off x="4225175" y="1709650"/>
            <a:ext cx="2032524" cy="3158183"/>
          </a:xfrm>
          <a:prstGeom prst="rect">
            <a:avLst/>
          </a:prstGeom>
          <a:noFill/>
          <a:ln>
            <a:noFill/>
          </a:ln>
        </p:spPr>
      </p:pic>
      <p:pic>
        <p:nvPicPr>
          <p:cNvPr id="170" name="Google Shape;170;p22" title="4th Grade Lesson 1 Slide 10.mp3">
            <a:hlinkClick r:id="rId8"/>
          </p:cNvPr>
          <p:cNvPicPr preferRelativeResize="0"/>
          <p:nvPr/>
        </p:nvPicPr>
        <p:blipFill>
          <a:blip r:embed="rId9">
            <a:alphaModFix/>
          </a:blip>
          <a:stretch>
            <a:fillRect/>
          </a:stretch>
        </p:blipFill>
        <p:spPr>
          <a:xfrm>
            <a:off x="152400" y="152400"/>
            <a:ext cx="973500" cy="97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 name="Shape 174"/>
        <p:cNvGrpSpPr/>
        <p:nvPr/>
      </p:nvGrpSpPr>
      <p:grpSpPr>
        <a:xfrm>
          <a:off x="0" y="0"/>
          <a:ext cx="0" cy="0"/>
          <a:chOff x="0" y="0"/>
          <a:chExt cx="0" cy="0"/>
        </a:xfrm>
      </p:grpSpPr>
      <p:sp>
        <p:nvSpPr>
          <p:cNvPr id="175" name="Google Shape;175;p23"/>
          <p:cNvSpPr txBox="1"/>
          <p:nvPr>
            <p:ph type="title"/>
          </p:nvPr>
        </p:nvSpPr>
        <p:spPr>
          <a:xfrm>
            <a:off x="369000" y="1513850"/>
            <a:ext cx="8520600" cy="2126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highlight>
                  <a:schemeClr val="lt1"/>
                </a:highlight>
              </a:rPr>
              <a:t>Soil is SO important!  So important, that there are people that study and work with soil for a living.</a:t>
            </a:r>
            <a:endParaRPr>
              <a:highlight>
                <a:schemeClr val="lt1"/>
              </a:highlight>
            </a:endParaRPr>
          </a:p>
          <a:p>
            <a:pPr indent="0" lvl="0" marL="0" rtl="0" algn="ctr">
              <a:spcBef>
                <a:spcPts val="0"/>
              </a:spcBef>
              <a:spcAft>
                <a:spcPts val="0"/>
              </a:spcAft>
              <a:buNone/>
            </a:pPr>
            <a:r>
              <a:t/>
            </a:r>
            <a:endParaRPr>
              <a:highlight>
                <a:schemeClr val="lt1"/>
              </a:highlight>
            </a:endParaRPr>
          </a:p>
          <a:p>
            <a:pPr indent="0" lvl="0" marL="0" rtl="0" algn="ctr">
              <a:spcBef>
                <a:spcPts val="0"/>
              </a:spcBef>
              <a:spcAft>
                <a:spcPts val="0"/>
              </a:spcAft>
              <a:buNone/>
            </a:pPr>
            <a:r>
              <a:rPr lang="en">
                <a:highlight>
                  <a:schemeClr val="lt1"/>
                </a:highlight>
              </a:rPr>
              <a:t>What is it like to study soil as a job?  And why is it so important?  Let’s find out from a local soil scientist!</a:t>
            </a:r>
            <a:endParaRPr>
              <a:highlight>
                <a:schemeClr val="lt1"/>
              </a:highlight>
            </a:endParaRPr>
          </a:p>
        </p:txBody>
      </p:sp>
      <p:pic>
        <p:nvPicPr>
          <p:cNvPr id="176" name="Google Shape;176;p23" title="4th Grade Lesson 1 Slide 11.mp3">
            <a:hlinkClick r:id="rId4"/>
          </p:cNvPr>
          <p:cNvPicPr preferRelativeResize="0"/>
          <p:nvPr/>
        </p:nvPicPr>
        <p:blipFill>
          <a:blip r:embed="rId5">
            <a:alphaModFix/>
          </a:blip>
          <a:stretch>
            <a:fillRect/>
          </a:stretch>
        </p:blipFill>
        <p:spPr>
          <a:xfrm>
            <a:off x="152400" y="152400"/>
            <a:ext cx="1139575" cy="1139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80" name="Shape 180"/>
        <p:cNvGrpSpPr/>
        <p:nvPr/>
      </p:nvGrpSpPr>
      <p:grpSpPr>
        <a:xfrm>
          <a:off x="0" y="0"/>
          <a:ext cx="0" cy="0"/>
          <a:chOff x="0" y="0"/>
          <a:chExt cx="0" cy="0"/>
        </a:xfrm>
      </p:grpSpPr>
      <p:sp>
        <p:nvSpPr>
          <p:cNvPr id="181" name="Google Shape;181;p24"/>
          <p:cNvSpPr txBox="1"/>
          <p:nvPr>
            <p:ph type="title"/>
          </p:nvPr>
        </p:nvSpPr>
        <p:spPr>
          <a:xfrm>
            <a:off x="241800" y="215900"/>
            <a:ext cx="86604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Mali"/>
                <a:ea typeface="Mali"/>
                <a:cs typeface="Mali"/>
                <a:sym typeface="Mali"/>
              </a:rPr>
              <a:t>Interview</a:t>
            </a:r>
            <a:r>
              <a:rPr lang="en">
                <a:latin typeface="Mali"/>
                <a:ea typeface="Mali"/>
                <a:cs typeface="Mali"/>
                <a:sym typeface="Mali"/>
              </a:rPr>
              <a:t> with Yamina Pressler - a local soil scientist</a:t>
            </a:r>
            <a:endParaRPr>
              <a:latin typeface="Mali"/>
              <a:ea typeface="Mali"/>
              <a:cs typeface="Mali"/>
              <a:sym typeface="Mal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5" name="Shape 185"/>
        <p:cNvGrpSpPr/>
        <p:nvPr/>
      </p:nvGrpSpPr>
      <p:grpSpPr>
        <a:xfrm>
          <a:off x="0" y="0"/>
          <a:ext cx="0" cy="0"/>
          <a:chOff x="0" y="0"/>
          <a:chExt cx="0" cy="0"/>
        </a:xfrm>
      </p:grpSpPr>
      <p:sp>
        <p:nvSpPr>
          <p:cNvPr id="186" name="Google Shape;186;p25"/>
          <p:cNvSpPr txBox="1"/>
          <p:nvPr>
            <p:ph type="title"/>
          </p:nvPr>
        </p:nvSpPr>
        <p:spPr>
          <a:xfrm>
            <a:off x="79225" y="149075"/>
            <a:ext cx="6111600" cy="92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800">
                <a:highlight>
                  <a:schemeClr val="lt1"/>
                </a:highlight>
              </a:rPr>
              <a:t>What did we learn?</a:t>
            </a:r>
            <a:endParaRPr sz="4800">
              <a:highlight>
                <a:schemeClr val="lt1"/>
              </a:highlight>
            </a:endParaRPr>
          </a:p>
          <a:p>
            <a:pPr indent="0" lvl="0" marL="0" rtl="0" algn="l">
              <a:spcBef>
                <a:spcPts val="0"/>
              </a:spcBef>
              <a:spcAft>
                <a:spcPts val="0"/>
              </a:spcAft>
              <a:buSzPts val="990"/>
              <a:buNone/>
            </a:pPr>
            <a:r>
              <a:t/>
            </a:r>
            <a:endParaRPr sz="2520"/>
          </a:p>
        </p:txBody>
      </p:sp>
      <p:sp>
        <p:nvSpPr>
          <p:cNvPr id="187" name="Google Shape;187;p25"/>
          <p:cNvSpPr/>
          <p:nvPr/>
        </p:nvSpPr>
        <p:spPr>
          <a:xfrm rot="10800000">
            <a:off x="-14376" y="3342600"/>
            <a:ext cx="9172764" cy="1800900"/>
          </a:xfrm>
          <a:prstGeom prst="flowChartDocumen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5"/>
          <p:cNvSpPr/>
          <p:nvPr/>
        </p:nvSpPr>
        <p:spPr>
          <a:xfrm>
            <a:off x="930600" y="1173588"/>
            <a:ext cx="3887700" cy="20694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5"/>
          <p:cNvSpPr txBox="1"/>
          <p:nvPr/>
        </p:nvSpPr>
        <p:spPr>
          <a:xfrm>
            <a:off x="1020750" y="1230863"/>
            <a:ext cx="3707400" cy="218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lt1"/>
                </a:solidFill>
              </a:rPr>
              <a:t>We learned … </a:t>
            </a:r>
            <a:endParaRPr>
              <a:solidFill>
                <a:schemeClr val="lt1"/>
              </a:solidFill>
            </a:endParaRPr>
          </a:p>
          <a:p>
            <a:pPr indent="-317500" lvl="0" marL="457200" rtl="0" algn="l">
              <a:lnSpc>
                <a:spcPct val="115000"/>
              </a:lnSpc>
              <a:spcBef>
                <a:spcPts val="0"/>
              </a:spcBef>
              <a:spcAft>
                <a:spcPts val="0"/>
              </a:spcAft>
              <a:buClr>
                <a:schemeClr val="lt1"/>
              </a:buClr>
              <a:buSzPts val="1400"/>
              <a:buChar char="-"/>
            </a:pPr>
            <a:r>
              <a:rPr lang="en">
                <a:solidFill>
                  <a:schemeClr val="lt1"/>
                </a:solidFill>
              </a:rPr>
              <a:t>what soil is made up of</a:t>
            </a:r>
            <a:endParaRPr>
              <a:solidFill>
                <a:schemeClr val="lt1"/>
              </a:solidFill>
            </a:endParaRPr>
          </a:p>
          <a:p>
            <a:pPr indent="-317500" lvl="0" marL="457200" rtl="0" algn="l">
              <a:lnSpc>
                <a:spcPct val="100000"/>
              </a:lnSpc>
              <a:spcBef>
                <a:spcPts val="0"/>
              </a:spcBef>
              <a:spcAft>
                <a:spcPts val="0"/>
              </a:spcAft>
              <a:buClr>
                <a:schemeClr val="lt1"/>
              </a:buClr>
              <a:buSzPts val="1400"/>
              <a:buChar char="-"/>
            </a:pPr>
            <a:r>
              <a:rPr lang="en">
                <a:solidFill>
                  <a:schemeClr val="lt1"/>
                </a:solidFill>
              </a:rPr>
              <a:t>the difference between </a:t>
            </a:r>
            <a:r>
              <a:rPr lang="en">
                <a:solidFill>
                  <a:schemeClr val="lt1"/>
                </a:solidFill>
              </a:rPr>
              <a:t>earth</a:t>
            </a:r>
            <a:r>
              <a:rPr lang="en">
                <a:solidFill>
                  <a:schemeClr val="lt1"/>
                </a:solidFill>
              </a:rPr>
              <a:t> material and organic material</a:t>
            </a:r>
            <a:endParaRPr>
              <a:solidFill>
                <a:schemeClr val="lt1"/>
              </a:solidFill>
            </a:endParaRPr>
          </a:p>
          <a:p>
            <a:pPr indent="-317500" lvl="0" marL="457200" rtl="0" algn="l">
              <a:lnSpc>
                <a:spcPct val="100000"/>
              </a:lnSpc>
              <a:spcBef>
                <a:spcPts val="0"/>
              </a:spcBef>
              <a:spcAft>
                <a:spcPts val="0"/>
              </a:spcAft>
              <a:buClr>
                <a:schemeClr val="lt1"/>
              </a:buClr>
              <a:buSzPts val="1400"/>
              <a:buChar char="-"/>
            </a:pPr>
            <a:r>
              <a:rPr lang="en">
                <a:solidFill>
                  <a:schemeClr val="lt1"/>
                </a:solidFill>
              </a:rPr>
              <a:t>soil is defined by the size of the earth material in it</a:t>
            </a:r>
            <a:endParaRPr>
              <a:solidFill>
                <a:schemeClr val="lt1"/>
              </a:solidFill>
            </a:endParaRPr>
          </a:p>
          <a:p>
            <a:pPr indent="-317500" lvl="0" marL="457200" rtl="0" algn="l">
              <a:lnSpc>
                <a:spcPct val="100000"/>
              </a:lnSpc>
              <a:spcBef>
                <a:spcPts val="0"/>
              </a:spcBef>
              <a:spcAft>
                <a:spcPts val="0"/>
              </a:spcAft>
              <a:buClr>
                <a:schemeClr val="lt1"/>
              </a:buClr>
              <a:buSzPts val="1400"/>
              <a:buChar char="-"/>
            </a:pPr>
            <a:r>
              <a:rPr lang="en">
                <a:solidFill>
                  <a:schemeClr val="lt1"/>
                </a:solidFill>
              </a:rPr>
              <a:t>what a soil scientist is and why it’s important to study soil</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190" name="Google Shape;190;p25"/>
          <p:cNvSpPr txBox="1"/>
          <p:nvPr/>
        </p:nvSpPr>
        <p:spPr>
          <a:xfrm>
            <a:off x="1980550" y="4148300"/>
            <a:ext cx="567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1" name="Google Shape;191;p25"/>
          <p:cNvSpPr txBox="1"/>
          <p:nvPr/>
        </p:nvSpPr>
        <p:spPr>
          <a:xfrm>
            <a:off x="1251375" y="3845375"/>
            <a:ext cx="75678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Amatic SC"/>
                <a:ea typeface="Amatic SC"/>
                <a:cs typeface="Amatic SC"/>
                <a:sym typeface="Amatic SC"/>
              </a:rPr>
              <a:t>In part B of this lesson, we will explore soil through art!</a:t>
            </a:r>
            <a:endParaRPr b="1" sz="3500">
              <a:latin typeface="Amatic SC"/>
              <a:ea typeface="Amatic SC"/>
              <a:cs typeface="Amatic SC"/>
              <a:sym typeface="Amatic SC"/>
            </a:endParaRPr>
          </a:p>
          <a:p>
            <a:pPr indent="0" lvl="0" marL="0" rtl="0" algn="l">
              <a:spcBef>
                <a:spcPts val="0"/>
              </a:spcBef>
              <a:spcAft>
                <a:spcPts val="0"/>
              </a:spcAft>
              <a:buNone/>
            </a:pPr>
            <a:r>
              <a:t/>
            </a:r>
            <a:endParaRPr>
              <a:solidFill>
                <a:srgbClr val="FF0000"/>
              </a:solidFill>
            </a:endParaRPr>
          </a:p>
        </p:txBody>
      </p:sp>
      <p:pic>
        <p:nvPicPr>
          <p:cNvPr id="192" name="Google Shape;192;p25" title="4th Grade Lesson 1 Slide 13.mp3">
            <a:hlinkClick r:id="rId4"/>
          </p:cNvPr>
          <p:cNvPicPr preferRelativeResize="0"/>
          <p:nvPr/>
        </p:nvPicPr>
        <p:blipFill>
          <a:blip r:embed="rId5">
            <a:alphaModFix/>
          </a:blip>
          <a:stretch>
            <a:fillRect/>
          </a:stretch>
        </p:blipFill>
        <p:spPr>
          <a:xfrm>
            <a:off x="6343225" y="152400"/>
            <a:ext cx="1175075" cy="1175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 name="Shape 196"/>
        <p:cNvGrpSpPr/>
        <p:nvPr/>
      </p:nvGrpSpPr>
      <p:grpSpPr>
        <a:xfrm>
          <a:off x="0" y="0"/>
          <a:ext cx="0" cy="0"/>
          <a:chOff x="0" y="0"/>
          <a:chExt cx="0" cy="0"/>
        </a:xfrm>
      </p:grpSpPr>
      <p:sp>
        <p:nvSpPr>
          <p:cNvPr id="197" name="Google Shape;197;p26"/>
          <p:cNvSpPr txBox="1"/>
          <p:nvPr>
            <p:ph idx="1" type="body"/>
          </p:nvPr>
        </p:nvSpPr>
        <p:spPr>
          <a:xfrm>
            <a:off x="925350" y="360625"/>
            <a:ext cx="7769400" cy="1075800"/>
          </a:xfrm>
          <a:prstGeom prst="rect">
            <a:avLst/>
          </a:prstGeom>
        </p:spPr>
        <p:txBody>
          <a:bodyPr anchorCtr="0" anchor="t" bIns="91425" lIns="91425" spcFirstLastPara="1" rIns="91425" wrap="square" tIns="91425">
            <a:normAutofit fontScale="70000"/>
          </a:bodyPr>
          <a:lstStyle/>
          <a:p>
            <a:pPr indent="0" lvl="0" marL="0" rtl="0" algn="l">
              <a:spcBef>
                <a:spcPts val="0"/>
              </a:spcBef>
              <a:spcAft>
                <a:spcPts val="1200"/>
              </a:spcAft>
              <a:buNone/>
            </a:pPr>
            <a:r>
              <a:rPr lang="en" sz="4200">
                <a:solidFill>
                  <a:srgbClr val="FFFFFF"/>
                </a:solidFill>
              </a:rPr>
              <a:t>Thanks for exploring with us!  See you soon!</a:t>
            </a:r>
            <a:endParaRPr sz="4200">
              <a:solidFill>
                <a:srgbClr val="FFFFFF"/>
              </a:solidFill>
            </a:endParaRPr>
          </a:p>
        </p:txBody>
      </p:sp>
      <p:pic>
        <p:nvPicPr>
          <p:cNvPr id="198" name="Google Shape;198;p26"/>
          <p:cNvPicPr preferRelativeResize="0"/>
          <p:nvPr/>
        </p:nvPicPr>
        <p:blipFill>
          <a:blip r:embed="rId4">
            <a:alphaModFix/>
          </a:blip>
          <a:stretch>
            <a:fillRect/>
          </a:stretch>
        </p:blipFill>
        <p:spPr>
          <a:xfrm>
            <a:off x="4966555" y="3915300"/>
            <a:ext cx="4005867" cy="1075800"/>
          </a:xfrm>
          <a:prstGeom prst="rect">
            <a:avLst/>
          </a:prstGeom>
          <a:noFill/>
          <a:ln>
            <a:noFill/>
          </a:ln>
        </p:spPr>
      </p:pic>
      <p:pic>
        <p:nvPicPr>
          <p:cNvPr id="199" name="Google Shape;199;p26" title="4th Grade Lesson 1 Slide 14.mp3">
            <a:hlinkClick r:id="rId5"/>
          </p:cNvPr>
          <p:cNvPicPr preferRelativeResize="0"/>
          <p:nvPr/>
        </p:nvPicPr>
        <p:blipFill>
          <a:blip r:embed="rId6">
            <a:alphaModFix/>
          </a:blip>
          <a:stretch>
            <a:fillRect/>
          </a:stretch>
        </p:blipFill>
        <p:spPr>
          <a:xfrm>
            <a:off x="152400" y="1588825"/>
            <a:ext cx="1193700" cy="1193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3" name="Shape 203"/>
        <p:cNvGrpSpPr/>
        <p:nvPr/>
      </p:nvGrpSpPr>
      <p:grpSpPr>
        <a:xfrm>
          <a:off x="0" y="0"/>
          <a:ext cx="0" cy="0"/>
          <a:chOff x="0" y="0"/>
          <a:chExt cx="0" cy="0"/>
        </a:xfrm>
      </p:grpSpPr>
      <p:sp>
        <p:nvSpPr>
          <p:cNvPr id="204" name="Google Shape;204;p27"/>
          <p:cNvSpPr txBox="1"/>
          <p:nvPr>
            <p:ph type="ctrTitle"/>
          </p:nvPr>
        </p:nvSpPr>
        <p:spPr>
          <a:xfrm>
            <a:off x="1915025" y="2091300"/>
            <a:ext cx="5000400" cy="1570500"/>
          </a:xfrm>
          <a:prstGeom prst="rect">
            <a:avLst/>
          </a:prstGeom>
          <a:noFill/>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FFFFFF"/>
                </a:solidFill>
              </a:rPr>
              <a:t>Lesson 1, Part B: Soil</a:t>
            </a:r>
            <a:endParaRPr>
              <a:solidFill>
                <a:srgbClr val="FFFFFF"/>
              </a:solidFill>
            </a:endParaRPr>
          </a:p>
        </p:txBody>
      </p:sp>
      <p:pic>
        <p:nvPicPr>
          <p:cNvPr id="205" name="Google Shape;205;p27"/>
          <p:cNvPicPr preferRelativeResize="0"/>
          <p:nvPr/>
        </p:nvPicPr>
        <p:blipFill>
          <a:blip r:embed="rId4">
            <a:alphaModFix/>
          </a:blip>
          <a:stretch>
            <a:fillRect/>
          </a:stretch>
        </p:blipFill>
        <p:spPr>
          <a:xfrm>
            <a:off x="6858777" y="4430375"/>
            <a:ext cx="2087926" cy="560725"/>
          </a:xfrm>
          <a:prstGeom prst="rect">
            <a:avLst/>
          </a:prstGeom>
          <a:noFill/>
          <a:ln>
            <a:noFill/>
          </a:ln>
        </p:spPr>
      </p:pic>
      <p:pic>
        <p:nvPicPr>
          <p:cNvPr id="206" name="Google Shape;206;p27" title="4th Grade Lesson 1 Slide 15.mp3">
            <a:hlinkClick r:id="rId5"/>
          </p:cNvPr>
          <p:cNvPicPr preferRelativeResize="0"/>
          <p:nvPr/>
        </p:nvPicPr>
        <p:blipFill>
          <a:blip r:embed="rId6">
            <a:alphaModFix/>
          </a:blip>
          <a:stretch>
            <a:fillRect/>
          </a:stretch>
        </p:blipFill>
        <p:spPr>
          <a:xfrm>
            <a:off x="152400" y="152400"/>
            <a:ext cx="1017750" cy="1017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28"/>
          <p:cNvSpPr txBox="1"/>
          <p:nvPr>
            <p:ph type="title"/>
          </p:nvPr>
        </p:nvSpPr>
        <p:spPr>
          <a:xfrm>
            <a:off x="79225" y="149075"/>
            <a:ext cx="6111600" cy="92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800">
                <a:highlight>
                  <a:schemeClr val="lt1"/>
                </a:highlight>
              </a:rPr>
              <a:t>Stop and think!</a:t>
            </a:r>
            <a:endParaRPr sz="4800">
              <a:highlight>
                <a:schemeClr val="lt1"/>
              </a:highlight>
            </a:endParaRPr>
          </a:p>
          <a:p>
            <a:pPr indent="0" lvl="0" marL="0" rtl="0" algn="l">
              <a:spcBef>
                <a:spcPts val="0"/>
              </a:spcBef>
              <a:spcAft>
                <a:spcPts val="0"/>
              </a:spcAft>
              <a:buSzPts val="990"/>
              <a:buNone/>
            </a:pPr>
            <a:r>
              <a:t/>
            </a:r>
            <a:endParaRPr sz="2520"/>
          </a:p>
        </p:txBody>
      </p:sp>
      <p:sp>
        <p:nvSpPr>
          <p:cNvPr id="212" name="Google Shape;212;p28"/>
          <p:cNvSpPr/>
          <p:nvPr/>
        </p:nvSpPr>
        <p:spPr>
          <a:xfrm rot="10800000">
            <a:off x="-14376" y="3342600"/>
            <a:ext cx="9172764" cy="1800900"/>
          </a:xfrm>
          <a:prstGeom prst="flowChartDocumen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8"/>
          <p:cNvSpPr/>
          <p:nvPr/>
        </p:nvSpPr>
        <p:spPr>
          <a:xfrm>
            <a:off x="930600" y="1173588"/>
            <a:ext cx="3887700" cy="20694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8"/>
          <p:cNvSpPr txBox="1"/>
          <p:nvPr/>
        </p:nvSpPr>
        <p:spPr>
          <a:xfrm>
            <a:off x="1110900" y="1268913"/>
            <a:ext cx="37074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Do you remember… </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what soil is made up of?</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what are some different kinds of earth materials?  Can you name 3 different kinds?  What’s the difference between them?</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what soil organic material is?</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what a soil scientist is?</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215" name="Google Shape;215;p28"/>
          <p:cNvSpPr txBox="1"/>
          <p:nvPr/>
        </p:nvSpPr>
        <p:spPr>
          <a:xfrm>
            <a:off x="1980550" y="4148300"/>
            <a:ext cx="567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16" name="Google Shape;216;p28"/>
          <p:cNvSpPr txBox="1"/>
          <p:nvPr/>
        </p:nvSpPr>
        <p:spPr>
          <a:xfrm>
            <a:off x="1516213" y="3878900"/>
            <a:ext cx="61116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Amatic SC"/>
                <a:ea typeface="Amatic SC"/>
                <a:cs typeface="Amatic SC"/>
                <a:sym typeface="Amatic SC"/>
              </a:rPr>
              <a:t>Let’s have some fun and</a:t>
            </a:r>
            <a:r>
              <a:rPr b="1" lang="en" sz="3500">
                <a:latin typeface="Amatic SC"/>
                <a:ea typeface="Amatic SC"/>
                <a:cs typeface="Amatic SC"/>
                <a:sym typeface="Amatic SC"/>
              </a:rPr>
              <a:t> explore soil with art!</a:t>
            </a:r>
            <a:endParaRPr b="1" sz="3500">
              <a:latin typeface="Amatic SC"/>
              <a:ea typeface="Amatic SC"/>
              <a:cs typeface="Amatic SC"/>
              <a:sym typeface="Amatic SC"/>
            </a:endParaRPr>
          </a:p>
          <a:p>
            <a:pPr indent="0" lvl="0" marL="0" rtl="0" algn="l">
              <a:spcBef>
                <a:spcPts val="0"/>
              </a:spcBef>
              <a:spcAft>
                <a:spcPts val="0"/>
              </a:spcAft>
              <a:buNone/>
            </a:pPr>
            <a:r>
              <a:t/>
            </a:r>
            <a:endParaRPr>
              <a:solidFill>
                <a:srgbClr val="FF0000"/>
              </a:solidFill>
            </a:endParaRPr>
          </a:p>
        </p:txBody>
      </p:sp>
      <p:pic>
        <p:nvPicPr>
          <p:cNvPr id="217" name="Google Shape;217;p28" title="4th Grade Lesson 1 Slide 16.mp3">
            <a:hlinkClick r:id="rId4"/>
          </p:cNvPr>
          <p:cNvPicPr preferRelativeResize="0"/>
          <p:nvPr/>
        </p:nvPicPr>
        <p:blipFill>
          <a:blip r:embed="rId5">
            <a:alphaModFix/>
          </a:blip>
          <a:stretch>
            <a:fillRect/>
          </a:stretch>
        </p:blipFill>
        <p:spPr>
          <a:xfrm>
            <a:off x="5476950" y="149075"/>
            <a:ext cx="1175075" cy="1175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9"/>
          <p:cNvSpPr/>
          <p:nvPr/>
        </p:nvSpPr>
        <p:spPr>
          <a:xfrm>
            <a:off x="7052025" y="1092425"/>
            <a:ext cx="12225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9"/>
          <p:cNvSpPr/>
          <p:nvPr/>
        </p:nvSpPr>
        <p:spPr>
          <a:xfrm>
            <a:off x="1472575" y="2984500"/>
            <a:ext cx="12225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9"/>
          <p:cNvSpPr txBox="1"/>
          <p:nvPr/>
        </p:nvSpPr>
        <p:spPr>
          <a:xfrm>
            <a:off x="1439575" y="3222975"/>
            <a:ext cx="12921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a:solidFill>
                  <a:schemeClr val="dk1"/>
                </a:solidFill>
                <a:latin typeface="Mali"/>
                <a:ea typeface="Mali"/>
                <a:cs typeface="Mali"/>
                <a:sym typeface="Mali"/>
              </a:rPr>
              <a:t>Following instructions</a:t>
            </a:r>
            <a:endParaRPr b="1">
              <a:solidFill>
                <a:schemeClr val="dk1"/>
              </a:solidFill>
              <a:latin typeface="Mali"/>
              <a:ea typeface="Mali"/>
              <a:cs typeface="Mali"/>
              <a:sym typeface="Mali"/>
            </a:endParaRPr>
          </a:p>
          <a:p>
            <a:pPr indent="0" lvl="0" marL="0" rtl="0" algn="ctr">
              <a:spcBef>
                <a:spcPts val="0"/>
              </a:spcBef>
              <a:spcAft>
                <a:spcPts val="0"/>
              </a:spcAft>
              <a:buNone/>
            </a:pPr>
            <a:r>
              <a:t/>
            </a:r>
            <a:endParaRPr b="1" sz="1500">
              <a:latin typeface="Mali"/>
              <a:ea typeface="Mali"/>
              <a:cs typeface="Mali"/>
              <a:sym typeface="Mali"/>
            </a:endParaRPr>
          </a:p>
        </p:txBody>
      </p:sp>
      <p:sp>
        <p:nvSpPr>
          <p:cNvPr id="225" name="Google Shape;225;p29"/>
          <p:cNvSpPr txBox="1"/>
          <p:nvPr/>
        </p:nvSpPr>
        <p:spPr>
          <a:xfrm>
            <a:off x="6984725" y="1331225"/>
            <a:ext cx="1242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Mali"/>
                <a:ea typeface="Mali"/>
                <a:cs typeface="Mali"/>
                <a:sym typeface="Mali"/>
              </a:rPr>
              <a:t>Being creative</a:t>
            </a:r>
            <a:endParaRPr b="1" sz="1500">
              <a:latin typeface="Mali"/>
              <a:ea typeface="Mali"/>
              <a:cs typeface="Mali"/>
              <a:sym typeface="Mali"/>
            </a:endParaRPr>
          </a:p>
        </p:txBody>
      </p:sp>
      <p:sp>
        <p:nvSpPr>
          <p:cNvPr id="226" name="Google Shape;226;p29"/>
          <p:cNvSpPr txBox="1"/>
          <p:nvPr/>
        </p:nvSpPr>
        <p:spPr>
          <a:xfrm>
            <a:off x="356300" y="139925"/>
            <a:ext cx="4603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Amatic SC"/>
                <a:ea typeface="Amatic SC"/>
                <a:cs typeface="Amatic SC"/>
                <a:sym typeface="Amatic SC"/>
              </a:rPr>
              <a:t>What skills will we use today?</a:t>
            </a:r>
            <a:endParaRPr b="1" sz="4000">
              <a:latin typeface="Amatic SC"/>
              <a:ea typeface="Amatic SC"/>
              <a:cs typeface="Amatic SC"/>
              <a:sym typeface="Amatic SC"/>
            </a:endParaRPr>
          </a:p>
        </p:txBody>
      </p:sp>
      <p:sp>
        <p:nvSpPr>
          <p:cNvPr id="227" name="Google Shape;227;p29"/>
          <p:cNvSpPr/>
          <p:nvPr/>
        </p:nvSpPr>
        <p:spPr>
          <a:xfrm>
            <a:off x="905375" y="1153325"/>
            <a:ext cx="1292100" cy="11646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9"/>
          <p:cNvSpPr txBox="1"/>
          <p:nvPr/>
        </p:nvSpPr>
        <p:spPr>
          <a:xfrm>
            <a:off x="931175" y="1346675"/>
            <a:ext cx="1292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ali"/>
                <a:ea typeface="Mali"/>
                <a:cs typeface="Mali"/>
                <a:sym typeface="Mali"/>
              </a:rPr>
              <a:t>Sharing equipment</a:t>
            </a:r>
            <a:endParaRPr b="1">
              <a:latin typeface="Mali"/>
              <a:ea typeface="Mali"/>
              <a:cs typeface="Mali"/>
              <a:sym typeface="Mali"/>
            </a:endParaRPr>
          </a:p>
        </p:txBody>
      </p:sp>
      <p:sp>
        <p:nvSpPr>
          <p:cNvPr id="229" name="Google Shape;229;p29"/>
          <p:cNvSpPr/>
          <p:nvPr/>
        </p:nvSpPr>
        <p:spPr>
          <a:xfrm rot="-5400000">
            <a:off x="5140175" y="1139550"/>
            <a:ext cx="3145500" cy="4862400"/>
          </a:xfrm>
          <a:prstGeom prst="rtTriangle">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9"/>
          <p:cNvSpPr/>
          <p:nvPr/>
        </p:nvSpPr>
        <p:spPr>
          <a:xfrm>
            <a:off x="6775325" y="3583025"/>
            <a:ext cx="1661100" cy="142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9"/>
          <p:cNvSpPr/>
          <p:nvPr/>
        </p:nvSpPr>
        <p:spPr>
          <a:xfrm>
            <a:off x="7026875" y="3807225"/>
            <a:ext cx="1164600" cy="980400"/>
          </a:xfrm>
          <a:prstGeom prst="ellipse">
            <a:avLst/>
          </a:prstGeom>
          <a:solidFill>
            <a:srgbClr val="93C47D"/>
          </a:solidFill>
          <a:ln cap="flat" cmpd="sng" w="1524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9"/>
          <p:cNvSpPr txBox="1"/>
          <p:nvPr/>
        </p:nvSpPr>
        <p:spPr>
          <a:xfrm>
            <a:off x="7023572" y="4020429"/>
            <a:ext cx="1164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Mali"/>
                <a:ea typeface="Mali"/>
                <a:cs typeface="Mali"/>
                <a:sym typeface="Mali"/>
              </a:rPr>
              <a:t>Comfort Zone</a:t>
            </a:r>
            <a:endParaRPr b="1" sz="1200">
              <a:latin typeface="Mali"/>
              <a:ea typeface="Mali"/>
              <a:cs typeface="Mali"/>
              <a:sym typeface="Mali"/>
            </a:endParaRPr>
          </a:p>
        </p:txBody>
      </p:sp>
      <p:sp>
        <p:nvSpPr>
          <p:cNvPr id="233" name="Google Shape;233;p29"/>
          <p:cNvSpPr txBox="1"/>
          <p:nvPr/>
        </p:nvSpPr>
        <p:spPr>
          <a:xfrm rot="476428">
            <a:off x="8192972" y="3234771"/>
            <a:ext cx="922949" cy="60950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ali"/>
                <a:ea typeface="Mali"/>
                <a:cs typeface="Mali"/>
                <a:sym typeface="Mali"/>
              </a:rPr>
              <a:t>Growth Edge</a:t>
            </a:r>
            <a:endParaRPr sz="1200">
              <a:latin typeface="Mali"/>
              <a:ea typeface="Mali"/>
              <a:cs typeface="Mali"/>
              <a:sym typeface="Mali"/>
            </a:endParaRPr>
          </a:p>
        </p:txBody>
      </p:sp>
      <p:pic>
        <p:nvPicPr>
          <p:cNvPr id="234" name="Google Shape;234;p29"/>
          <p:cNvPicPr preferRelativeResize="0"/>
          <p:nvPr/>
        </p:nvPicPr>
        <p:blipFill>
          <a:blip r:embed="rId3">
            <a:alphaModFix/>
          </a:blip>
          <a:stretch>
            <a:fillRect/>
          </a:stretch>
        </p:blipFill>
        <p:spPr>
          <a:xfrm rot="290234">
            <a:off x="8158100" y="3855058"/>
            <a:ext cx="331006" cy="288935"/>
          </a:xfrm>
          <a:prstGeom prst="rect">
            <a:avLst/>
          </a:prstGeom>
          <a:noFill/>
          <a:ln>
            <a:noFill/>
          </a:ln>
        </p:spPr>
      </p:pic>
      <p:sp>
        <p:nvSpPr>
          <p:cNvPr id="235" name="Google Shape;235;p29"/>
          <p:cNvSpPr txBox="1"/>
          <p:nvPr/>
        </p:nvSpPr>
        <p:spPr>
          <a:xfrm>
            <a:off x="8124548" y="4734865"/>
            <a:ext cx="922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Mali"/>
                <a:ea typeface="Mali"/>
                <a:cs typeface="Mali"/>
                <a:sym typeface="Mali"/>
              </a:rPr>
              <a:t>YIKES!</a:t>
            </a:r>
            <a:endParaRPr b="1" sz="1200">
              <a:latin typeface="Mali"/>
              <a:ea typeface="Mali"/>
              <a:cs typeface="Mali"/>
              <a:sym typeface="Mali"/>
            </a:endParaRPr>
          </a:p>
        </p:txBody>
      </p:sp>
      <p:pic>
        <p:nvPicPr>
          <p:cNvPr id="236" name="Google Shape;236;p29"/>
          <p:cNvPicPr preferRelativeResize="0"/>
          <p:nvPr/>
        </p:nvPicPr>
        <p:blipFill>
          <a:blip r:embed="rId4">
            <a:alphaModFix/>
          </a:blip>
          <a:stretch>
            <a:fillRect/>
          </a:stretch>
        </p:blipFill>
        <p:spPr>
          <a:xfrm>
            <a:off x="5898875" y="1359350"/>
            <a:ext cx="1292100" cy="1292100"/>
          </a:xfrm>
          <a:prstGeom prst="rect">
            <a:avLst/>
          </a:prstGeom>
          <a:noFill/>
          <a:ln>
            <a:noFill/>
          </a:ln>
        </p:spPr>
      </p:pic>
      <p:pic>
        <p:nvPicPr>
          <p:cNvPr id="237" name="Google Shape;237;p29"/>
          <p:cNvPicPr preferRelativeResize="0"/>
          <p:nvPr/>
        </p:nvPicPr>
        <p:blipFill rotWithShape="1">
          <a:blip r:embed="rId5">
            <a:alphaModFix/>
          </a:blip>
          <a:srcRect b="0" l="0" r="47056" t="0"/>
          <a:stretch/>
        </p:blipFill>
        <p:spPr>
          <a:xfrm>
            <a:off x="356303" y="3218981"/>
            <a:ext cx="1020899" cy="1854068"/>
          </a:xfrm>
          <a:prstGeom prst="rect">
            <a:avLst/>
          </a:prstGeom>
          <a:noFill/>
          <a:ln>
            <a:noFill/>
          </a:ln>
        </p:spPr>
      </p:pic>
      <p:sp>
        <p:nvSpPr>
          <p:cNvPr id="238" name="Google Shape;238;p29"/>
          <p:cNvSpPr/>
          <p:nvPr/>
        </p:nvSpPr>
        <p:spPr>
          <a:xfrm>
            <a:off x="4139575" y="1993900"/>
            <a:ext cx="12225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9"/>
          <p:cNvSpPr txBox="1"/>
          <p:nvPr/>
        </p:nvSpPr>
        <p:spPr>
          <a:xfrm>
            <a:off x="4078350" y="2224650"/>
            <a:ext cx="12921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Mali"/>
                <a:ea typeface="Mali"/>
                <a:cs typeface="Mali"/>
                <a:sym typeface="Mali"/>
              </a:rPr>
              <a:t>Being confident</a:t>
            </a:r>
            <a:endParaRPr b="1">
              <a:solidFill>
                <a:schemeClr val="dk1"/>
              </a:solidFill>
              <a:latin typeface="Mali"/>
              <a:ea typeface="Mali"/>
              <a:cs typeface="Mali"/>
              <a:sym typeface="Mali"/>
            </a:endParaRPr>
          </a:p>
          <a:p>
            <a:pPr indent="0" lvl="0" marL="0" rtl="0" algn="ctr">
              <a:spcBef>
                <a:spcPts val="0"/>
              </a:spcBef>
              <a:spcAft>
                <a:spcPts val="0"/>
              </a:spcAft>
              <a:buNone/>
            </a:pPr>
            <a:r>
              <a:t/>
            </a:r>
            <a:endParaRPr b="1" sz="1500">
              <a:latin typeface="Mali"/>
              <a:ea typeface="Mali"/>
              <a:cs typeface="Mali"/>
              <a:sym typeface="Mali"/>
            </a:endParaRPr>
          </a:p>
        </p:txBody>
      </p:sp>
      <p:pic>
        <p:nvPicPr>
          <p:cNvPr id="240" name="Google Shape;240;p29"/>
          <p:cNvPicPr preferRelativeResize="0"/>
          <p:nvPr/>
        </p:nvPicPr>
        <p:blipFill>
          <a:blip r:embed="rId6">
            <a:alphaModFix/>
          </a:blip>
          <a:stretch>
            <a:fillRect/>
          </a:stretch>
        </p:blipFill>
        <p:spPr>
          <a:xfrm>
            <a:off x="3429075" y="3218975"/>
            <a:ext cx="1484175" cy="1484175"/>
          </a:xfrm>
          <a:prstGeom prst="rect">
            <a:avLst/>
          </a:prstGeom>
          <a:noFill/>
          <a:ln>
            <a:noFill/>
          </a:ln>
        </p:spPr>
      </p:pic>
      <p:pic>
        <p:nvPicPr>
          <p:cNvPr id="241" name="Google Shape;241;p29"/>
          <p:cNvPicPr preferRelativeResize="0"/>
          <p:nvPr/>
        </p:nvPicPr>
        <p:blipFill>
          <a:blip r:embed="rId7">
            <a:alphaModFix/>
          </a:blip>
          <a:stretch>
            <a:fillRect/>
          </a:stretch>
        </p:blipFill>
        <p:spPr>
          <a:xfrm>
            <a:off x="1989975" y="814000"/>
            <a:ext cx="1773300" cy="1773300"/>
          </a:xfrm>
          <a:prstGeom prst="rect">
            <a:avLst/>
          </a:prstGeom>
          <a:noFill/>
          <a:ln>
            <a:noFill/>
          </a:ln>
        </p:spPr>
      </p:pic>
      <p:pic>
        <p:nvPicPr>
          <p:cNvPr id="242" name="Google Shape;242;p29" title="4th Grade Lesson 1 Slide 17.mp3">
            <a:hlinkClick r:id="rId8"/>
          </p:cNvPr>
          <p:cNvPicPr preferRelativeResize="0"/>
          <p:nvPr/>
        </p:nvPicPr>
        <p:blipFill>
          <a:blip r:embed="rId9">
            <a:alphaModFix/>
          </a:blip>
          <a:stretch>
            <a:fillRect/>
          </a:stretch>
        </p:blipFill>
        <p:spPr>
          <a:xfrm>
            <a:off x="4897200" y="39125"/>
            <a:ext cx="1292100" cy="1292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C002"/>
            </a:gs>
            <a:gs pos="100000">
              <a:srgbClr val="795B04"/>
            </a:gs>
          </a:gsLst>
          <a:lin ang="5400012" scaled="0"/>
        </a:gradFill>
      </p:bgPr>
    </p:bg>
    <p:spTree>
      <p:nvGrpSpPr>
        <p:cNvPr id="246" name="Shape 246"/>
        <p:cNvGrpSpPr/>
        <p:nvPr/>
      </p:nvGrpSpPr>
      <p:grpSpPr>
        <a:xfrm>
          <a:off x="0" y="0"/>
          <a:ext cx="0" cy="0"/>
          <a:chOff x="0" y="0"/>
          <a:chExt cx="0" cy="0"/>
        </a:xfrm>
      </p:grpSpPr>
      <p:sp>
        <p:nvSpPr>
          <p:cNvPr id="247" name="Google Shape;247;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latin typeface="Mali"/>
                <a:ea typeface="Mali"/>
                <a:cs typeface="Mali"/>
                <a:sym typeface="Mali"/>
              </a:rPr>
              <a:t>Activity: Painting with soil</a:t>
            </a:r>
            <a:endParaRPr sz="2420">
              <a:latin typeface="Mali"/>
              <a:ea typeface="Mali"/>
              <a:cs typeface="Mali"/>
              <a:sym typeface="Mali"/>
            </a:endParaRPr>
          </a:p>
        </p:txBody>
      </p:sp>
      <p:sp>
        <p:nvSpPr>
          <p:cNvPr id="248" name="Google Shape;248;p30"/>
          <p:cNvSpPr txBox="1"/>
          <p:nvPr>
            <p:ph idx="1" type="body"/>
          </p:nvPr>
        </p:nvSpPr>
        <p:spPr>
          <a:xfrm>
            <a:off x="311700" y="1152475"/>
            <a:ext cx="72771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latin typeface="Calibri"/>
                <a:ea typeface="Calibri"/>
                <a:cs typeface="Calibri"/>
                <a:sym typeface="Calibri"/>
              </a:rPr>
              <a:t>Dr. Pressler helps people connect with soil through artwork - and now it’s your turn!</a:t>
            </a:r>
            <a:endParaRPr>
              <a:solidFill>
                <a:schemeClr val="dk1"/>
              </a:solidFill>
              <a:latin typeface="Calibri"/>
              <a:ea typeface="Calibri"/>
              <a:cs typeface="Calibri"/>
              <a:sym typeface="Calibri"/>
            </a:endParaRPr>
          </a:p>
          <a:p>
            <a:pPr indent="0" lvl="0" marL="0" rtl="0" algn="l">
              <a:spcBef>
                <a:spcPts val="1200"/>
              </a:spcBef>
              <a:spcAft>
                <a:spcPts val="0"/>
              </a:spcAft>
              <a:buNone/>
            </a:pPr>
            <a:r>
              <a:rPr lang="en">
                <a:solidFill>
                  <a:schemeClr val="dk1"/>
                </a:solidFill>
                <a:latin typeface="Calibri"/>
                <a:ea typeface="Calibri"/>
                <a:cs typeface="Calibri"/>
                <a:sym typeface="Calibri"/>
              </a:rPr>
              <a:t>Instructions:</a:t>
            </a:r>
            <a:endParaRPr>
              <a:solidFill>
                <a:schemeClr val="dk1"/>
              </a:solidFill>
              <a:latin typeface="Calibri"/>
              <a:ea typeface="Calibri"/>
              <a:cs typeface="Calibri"/>
              <a:sym typeface="Calibri"/>
            </a:endParaRPr>
          </a:p>
          <a:p>
            <a:pPr indent="-342900" lvl="0" marL="457200" rtl="0" algn="l">
              <a:spcBef>
                <a:spcPts val="1200"/>
              </a:spcBef>
              <a:spcAft>
                <a:spcPts val="0"/>
              </a:spcAft>
              <a:buClr>
                <a:schemeClr val="dk1"/>
              </a:buClr>
              <a:buSzPts val="1800"/>
              <a:buFont typeface="Calibri"/>
              <a:buChar char="-"/>
            </a:pPr>
            <a:r>
              <a:rPr lang="en">
                <a:solidFill>
                  <a:schemeClr val="dk1"/>
                </a:solidFill>
                <a:latin typeface="Calibri"/>
                <a:ea typeface="Calibri"/>
                <a:cs typeface="Calibri"/>
                <a:sym typeface="Calibri"/>
              </a:rPr>
              <a:t>Materials:  Soil paint palettes, paintbrushes, cups of water, paper towels, 2 medium-sized pieces of paper (watercolor paper if available), 1 scrap piece of paper, and an open mind! </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You may be sharing paint palettes in groups, or you may have an individual paint card.</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Once you have your materials, Dr. Pressler will guide you through your soil painting session in a video on the next slide. </a:t>
            </a:r>
            <a:endParaRPr>
              <a:solidFill>
                <a:schemeClr val="dk1"/>
              </a:solidFill>
              <a:latin typeface="Calibri"/>
              <a:ea typeface="Calibri"/>
              <a:cs typeface="Calibri"/>
              <a:sym typeface="Calibri"/>
            </a:endParaRPr>
          </a:p>
        </p:txBody>
      </p:sp>
      <p:pic>
        <p:nvPicPr>
          <p:cNvPr id="249" name="Google Shape;249;p30"/>
          <p:cNvPicPr preferRelativeResize="0"/>
          <p:nvPr/>
        </p:nvPicPr>
        <p:blipFill>
          <a:blip r:embed="rId3">
            <a:alphaModFix/>
          </a:blip>
          <a:stretch>
            <a:fillRect/>
          </a:stretch>
        </p:blipFill>
        <p:spPr>
          <a:xfrm>
            <a:off x="6802325" y="263500"/>
            <a:ext cx="2492674" cy="2492675"/>
          </a:xfrm>
          <a:prstGeom prst="rect">
            <a:avLst/>
          </a:prstGeom>
          <a:noFill/>
          <a:ln>
            <a:noFill/>
          </a:ln>
        </p:spPr>
      </p:pic>
      <p:pic>
        <p:nvPicPr>
          <p:cNvPr id="250" name="Google Shape;250;p30"/>
          <p:cNvPicPr preferRelativeResize="0"/>
          <p:nvPr/>
        </p:nvPicPr>
        <p:blipFill>
          <a:blip r:embed="rId4">
            <a:alphaModFix/>
          </a:blip>
          <a:stretch>
            <a:fillRect/>
          </a:stretch>
        </p:blipFill>
        <p:spPr>
          <a:xfrm>
            <a:off x="6225450" y="4151150"/>
            <a:ext cx="1720825" cy="867575"/>
          </a:xfrm>
          <a:prstGeom prst="rect">
            <a:avLst/>
          </a:prstGeom>
          <a:noFill/>
          <a:ln>
            <a:noFill/>
          </a:ln>
        </p:spPr>
      </p:pic>
      <p:pic>
        <p:nvPicPr>
          <p:cNvPr id="251" name="Google Shape;251;p30" title="4th Grade Lesson 1 Slide 18.mp3">
            <a:hlinkClick r:id="rId5"/>
          </p:cNvPr>
          <p:cNvPicPr preferRelativeResize="0"/>
          <p:nvPr/>
        </p:nvPicPr>
        <p:blipFill>
          <a:blip r:embed="rId6">
            <a:alphaModFix/>
          </a:blip>
          <a:stretch>
            <a:fillRect/>
          </a:stretch>
        </p:blipFill>
        <p:spPr>
          <a:xfrm>
            <a:off x="4614675" y="17625"/>
            <a:ext cx="1177575" cy="1177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5" name="Shape 255"/>
        <p:cNvGrpSpPr/>
        <p:nvPr/>
      </p:nvGrpSpPr>
      <p:grpSpPr>
        <a:xfrm>
          <a:off x="0" y="0"/>
          <a:ext cx="0" cy="0"/>
          <a:chOff x="0" y="0"/>
          <a:chExt cx="0" cy="0"/>
        </a:xfrm>
      </p:grpSpPr>
      <p:pic>
        <p:nvPicPr>
          <p:cNvPr id="256" name="Google Shape;256;p31" title="POWSoilArtVideo_4thGrade.mp4">
            <a:hlinkClick r:id="rId3"/>
          </p:cNvPr>
          <p:cNvPicPr preferRelativeResize="0"/>
          <p:nvPr/>
        </p:nvPicPr>
        <p:blipFill>
          <a:blip r:embed="rId4">
            <a:alphaModFix/>
          </a:blip>
          <a:stretch>
            <a:fillRect/>
          </a:stretch>
        </p:blipFill>
        <p:spPr>
          <a:xfrm>
            <a:off x="1143000" y="0"/>
            <a:ext cx="6857989"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4266225" y="3542038"/>
            <a:ext cx="1629824" cy="1629824"/>
          </a:xfrm>
          <a:prstGeom prst="rect">
            <a:avLst/>
          </a:prstGeom>
          <a:noFill/>
          <a:ln>
            <a:noFill/>
          </a:ln>
        </p:spPr>
      </p:pic>
      <p:pic>
        <p:nvPicPr>
          <p:cNvPr id="64" name="Google Shape;64;p14"/>
          <p:cNvPicPr preferRelativeResize="0"/>
          <p:nvPr/>
        </p:nvPicPr>
        <p:blipFill>
          <a:blip r:embed="rId4">
            <a:alphaModFix/>
          </a:blip>
          <a:stretch>
            <a:fillRect/>
          </a:stretch>
        </p:blipFill>
        <p:spPr>
          <a:xfrm>
            <a:off x="6404400" y="1047837"/>
            <a:ext cx="1777100" cy="1777100"/>
          </a:xfrm>
          <a:prstGeom prst="rect">
            <a:avLst/>
          </a:prstGeom>
          <a:noFill/>
          <a:ln>
            <a:noFill/>
          </a:ln>
        </p:spPr>
      </p:pic>
      <p:sp>
        <p:nvSpPr>
          <p:cNvPr id="65" name="Google Shape;65;p14"/>
          <p:cNvSpPr/>
          <p:nvPr/>
        </p:nvSpPr>
        <p:spPr>
          <a:xfrm>
            <a:off x="5595300" y="750750"/>
            <a:ext cx="11337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txBox="1"/>
          <p:nvPr/>
        </p:nvSpPr>
        <p:spPr>
          <a:xfrm>
            <a:off x="5651700" y="1005000"/>
            <a:ext cx="1020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ali"/>
                <a:ea typeface="Mali"/>
                <a:cs typeface="Mali"/>
                <a:sym typeface="Mali"/>
              </a:rPr>
              <a:t>Staying focused</a:t>
            </a:r>
            <a:endParaRPr b="1">
              <a:latin typeface="Mali"/>
              <a:ea typeface="Mali"/>
              <a:cs typeface="Mali"/>
              <a:sym typeface="Mali"/>
            </a:endParaRPr>
          </a:p>
        </p:txBody>
      </p:sp>
      <p:sp>
        <p:nvSpPr>
          <p:cNvPr id="67" name="Google Shape;67;p14"/>
          <p:cNvSpPr/>
          <p:nvPr/>
        </p:nvSpPr>
        <p:spPr>
          <a:xfrm>
            <a:off x="6123025" y="3490100"/>
            <a:ext cx="11337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txBox="1"/>
          <p:nvPr/>
        </p:nvSpPr>
        <p:spPr>
          <a:xfrm>
            <a:off x="5997025" y="3712700"/>
            <a:ext cx="1385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Mali"/>
                <a:ea typeface="Mali"/>
                <a:cs typeface="Mali"/>
                <a:sym typeface="Mali"/>
              </a:rPr>
              <a:t>Following instructions</a:t>
            </a:r>
            <a:endParaRPr b="1">
              <a:solidFill>
                <a:schemeClr val="dk1"/>
              </a:solidFill>
              <a:latin typeface="Mali"/>
              <a:ea typeface="Mali"/>
              <a:cs typeface="Mali"/>
              <a:sym typeface="Mali"/>
            </a:endParaRPr>
          </a:p>
          <a:p>
            <a:pPr indent="0" lvl="0" marL="0" rtl="0" algn="ctr">
              <a:spcBef>
                <a:spcPts val="0"/>
              </a:spcBef>
              <a:spcAft>
                <a:spcPts val="0"/>
              </a:spcAft>
              <a:buNone/>
            </a:pPr>
            <a:r>
              <a:t/>
            </a:r>
            <a:endParaRPr b="1">
              <a:latin typeface="Mali"/>
              <a:ea typeface="Mali"/>
              <a:cs typeface="Mali"/>
              <a:sym typeface="Mali"/>
            </a:endParaRPr>
          </a:p>
        </p:txBody>
      </p:sp>
      <p:sp>
        <p:nvSpPr>
          <p:cNvPr id="69" name="Google Shape;69;p14"/>
          <p:cNvSpPr txBox="1"/>
          <p:nvPr/>
        </p:nvSpPr>
        <p:spPr>
          <a:xfrm>
            <a:off x="356300" y="139925"/>
            <a:ext cx="4603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Amatic SC"/>
                <a:ea typeface="Amatic SC"/>
                <a:cs typeface="Amatic SC"/>
                <a:sym typeface="Amatic SC"/>
              </a:rPr>
              <a:t>What skills will we use today?</a:t>
            </a:r>
            <a:endParaRPr b="1" sz="4000">
              <a:latin typeface="Amatic SC"/>
              <a:ea typeface="Amatic SC"/>
              <a:cs typeface="Amatic SC"/>
              <a:sym typeface="Amatic SC"/>
            </a:endParaRPr>
          </a:p>
        </p:txBody>
      </p:sp>
      <p:pic>
        <p:nvPicPr>
          <p:cNvPr id="70" name="Google Shape;70;p14"/>
          <p:cNvPicPr preferRelativeResize="0"/>
          <p:nvPr/>
        </p:nvPicPr>
        <p:blipFill rotWithShape="1">
          <a:blip r:embed="rId5">
            <a:alphaModFix/>
          </a:blip>
          <a:srcRect b="0" l="0" r="47056" t="0"/>
          <a:stretch/>
        </p:blipFill>
        <p:spPr>
          <a:xfrm>
            <a:off x="2333653" y="1900206"/>
            <a:ext cx="1020899" cy="1854068"/>
          </a:xfrm>
          <a:prstGeom prst="rect">
            <a:avLst/>
          </a:prstGeom>
          <a:noFill/>
          <a:ln>
            <a:noFill/>
          </a:ln>
        </p:spPr>
      </p:pic>
      <p:sp>
        <p:nvSpPr>
          <p:cNvPr id="71" name="Google Shape;71;p14"/>
          <p:cNvSpPr/>
          <p:nvPr/>
        </p:nvSpPr>
        <p:spPr>
          <a:xfrm>
            <a:off x="1033750" y="1782975"/>
            <a:ext cx="11337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txBox="1"/>
          <p:nvPr/>
        </p:nvSpPr>
        <p:spPr>
          <a:xfrm>
            <a:off x="1090150" y="1935375"/>
            <a:ext cx="1020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ali"/>
                <a:ea typeface="Mali"/>
                <a:cs typeface="Mali"/>
                <a:sym typeface="Mali"/>
              </a:rPr>
              <a:t>Thinking like a scientist</a:t>
            </a:r>
            <a:endParaRPr b="1">
              <a:latin typeface="Mali"/>
              <a:ea typeface="Mali"/>
              <a:cs typeface="Mali"/>
              <a:sym typeface="Mali"/>
            </a:endParaRPr>
          </a:p>
        </p:txBody>
      </p:sp>
      <p:pic>
        <p:nvPicPr>
          <p:cNvPr id="73" name="Google Shape;73;p14" title="4th Grade Lesson 1 Slide 2.mp3">
            <a:hlinkClick r:id="rId6"/>
          </p:cNvPr>
          <p:cNvPicPr preferRelativeResize="0"/>
          <p:nvPr/>
        </p:nvPicPr>
        <p:blipFill>
          <a:blip r:embed="rId7">
            <a:alphaModFix/>
          </a:blip>
          <a:stretch>
            <a:fillRect/>
          </a:stretch>
        </p:blipFill>
        <p:spPr>
          <a:xfrm>
            <a:off x="356300" y="3435502"/>
            <a:ext cx="1385700" cy="1385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0" name="Shape 260"/>
        <p:cNvGrpSpPr/>
        <p:nvPr/>
      </p:nvGrpSpPr>
      <p:grpSpPr>
        <a:xfrm>
          <a:off x="0" y="0"/>
          <a:ext cx="0" cy="0"/>
          <a:chOff x="0" y="0"/>
          <a:chExt cx="0" cy="0"/>
        </a:xfrm>
      </p:grpSpPr>
      <p:sp>
        <p:nvSpPr>
          <p:cNvPr id="261" name="Google Shape;261;p32"/>
          <p:cNvSpPr txBox="1"/>
          <p:nvPr>
            <p:ph idx="1" type="body"/>
          </p:nvPr>
        </p:nvSpPr>
        <p:spPr>
          <a:xfrm>
            <a:off x="925350" y="360625"/>
            <a:ext cx="7293300" cy="1075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4200">
                <a:solidFill>
                  <a:srgbClr val="FFFFFF"/>
                </a:solidFill>
              </a:rPr>
              <a:t>Thanks for exploring with us!</a:t>
            </a:r>
            <a:endParaRPr sz="4200">
              <a:solidFill>
                <a:srgbClr val="FFFFFF"/>
              </a:solidFill>
            </a:endParaRPr>
          </a:p>
        </p:txBody>
      </p:sp>
      <p:pic>
        <p:nvPicPr>
          <p:cNvPr id="262" name="Google Shape;262;p32"/>
          <p:cNvPicPr preferRelativeResize="0"/>
          <p:nvPr/>
        </p:nvPicPr>
        <p:blipFill>
          <a:blip r:embed="rId4">
            <a:alphaModFix/>
          </a:blip>
          <a:stretch>
            <a:fillRect/>
          </a:stretch>
        </p:blipFill>
        <p:spPr>
          <a:xfrm>
            <a:off x="4966555" y="3915300"/>
            <a:ext cx="4005867" cy="1075800"/>
          </a:xfrm>
          <a:prstGeom prst="rect">
            <a:avLst/>
          </a:prstGeom>
          <a:noFill/>
          <a:ln>
            <a:noFill/>
          </a:ln>
        </p:spPr>
      </p:pic>
      <p:pic>
        <p:nvPicPr>
          <p:cNvPr id="263" name="Google Shape;263;p32" title="4th Grade Lesson 1 Slide 20, 26.mp3">
            <a:hlinkClick r:id="rId5"/>
          </p:cNvPr>
          <p:cNvPicPr preferRelativeResize="0"/>
          <p:nvPr/>
        </p:nvPicPr>
        <p:blipFill>
          <a:blip r:embed="rId6">
            <a:alphaModFix/>
          </a:blip>
          <a:stretch>
            <a:fillRect/>
          </a:stretch>
        </p:blipFill>
        <p:spPr>
          <a:xfrm>
            <a:off x="304800" y="1436425"/>
            <a:ext cx="923000" cy="923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7" name="Shape 267"/>
        <p:cNvGrpSpPr/>
        <p:nvPr/>
      </p:nvGrpSpPr>
      <p:grpSpPr>
        <a:xfrm>
          <a:off x="0" y="0"/>
          <a:ext cx="0" cy="0"/>
          <a:chOff x="0" y="0"/>
          <a:chExt cx="0" cy="0"/>
        </a:xfrm>
      </p:grpSpPr>
      <p:pic>
        <p:nvPicPr>
          <p:cNvPr id="268" name="Google Shape;268;p33"/>
          <p:cNvPicPr preferRelativeResize="0"/>
          <p:nvPr/>
        </p:nvPicPr>
        <p:blipFill>
          <a:blip r:embed="rId4">
            <a:alphaModFix/>
          </a:blip>
          <a:stretch>
            <a:fillRect/>
          </a:stretch>
        </p:blipFill>
        <p:spPr>
          <a:xfrm>
            <a:off x="6858777" y="4430375"/>
            <a:ext cx="2087926" cy="560725"/>
          </a:xfrm>
          <a:prstGeom prst="rect">
            <a:avLst/>
          </a:prstGeom>
          <a:noFill/>
          <a:ln>
            <a:noFill/>
          </a:ln>
        </p:spPr>
      </p:pic>
      <p:sp>
        <p:nvSpPr>
          <p:cNvPr id="269" name="Google Shape;269;p33"/>
          <p:cNvSpPr txBox="1"/>
          <p:nvPr>
            <p:ph type="ctrTitle"/>
          </p:nvPr>
        </p:nvSpPr>
        <p:spPr>
          <a:xfrm>
            <a:off x="1671750" y="1557900"/>
            <a:ext cx="5800500" cy="1570500"/>
          </a:xfrm>
          <a:prstGeom prst="rect">
            <a:avLst/>
          </a:prstGeom>
          <a:noFill/>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880">
                <a:solidFill>
                  <a:srgbClr val="FFFFFF"/>
                </a:solidFill>
              </a:rPr>
              <a:t>Lesson 1, Part C: </a:t>
            </a:r>
            <a:endParaRPr sz="3880">
              <a:solidFill>
                <a:srgbClr val="FFFFFF"/>
              </a:solidFill>
            </a:endParaRPr>
          </a:p>
          <a:p>
            <a:pPr indent="0" lvl="0" marL="0" rtl="0" algn="ctr">
              <a:spcBef>
                <a:spcPts val="0"/>
              </a:spcBef>
              <a:spcAft>
                <a:spcPts val="0"/>
              </a:spcAft>
              <a:buSzPts val="990"/>
              <a:buNone/>
            </a:pPr>
            <a:r>
              <a:rPr lang="en" sz="3880">
                <a:solidFill>
                  <a:srgbClr val="FFFFFF"/>
                </a:solidFill>
              </a:rPr>
              <a:t>What soil means to me </a:t>
            </a:r>
            <a:endParaRPr sz="3880">
              <a:solidFill>
                <a:srgbClr val="FFFFFF"/>
              </a:solidFill>
            </a:endParaRPr>
          </a:p>
        </p:txBody>
      </p:sp>
      <p:pic>
        <p:nvPicPr>
          <p:cNvPr id="270" name="Google Shape;270;p33" title="4th Grade Lesson 1 Slide 21.mp3">
            <a:hlinkClick r:id="rId5"/>
          </p:cNvPr>
          <p:cNvPicPr preferRelativeResize="0"/>
          <p:nvPr/>
        </p:nvPicPr>
        <p:blipFill>
          <a:blip r:embed="rId6">
            <a:alphaModFix/>
          </a:blip>
          <a:stretch>
            <a:fillRect/>
          </a:stretch>
        </p:blipFill>
        <p:spPr>
          <a:xfrm>
            <a:off x="152400" y="152400"/>
            <a:ext cx="1139575" cy="1139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4"/>
          <p:cNvSpPr/>
          <p:nvPr/>
        </p:nvSpPr>
        <p:spPr>
          <a:xfrm>
            <a:off x="6747225" y="1473425"/>
            <a:ext cx="12225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4"/>
          <p:cNvSpPr/>
          <p:nvPr/>
        </p:nvSpPr>
        <p:spPr>
          <a:xfrm>
            <a:off x="1472575" y="2984500"/>
            <a:ext cx="12225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4"/>
          <p:cNvSpPr txBox="1"/>
          <p:nvPr/>
        </p:nvSpPr>
        <p:spPr>
          <a:xfrm>
            <a:off x="1439575" y="3222975"/>
            <a:ext cx="12921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Mali"/>
                <a:ea typeface="Mali"/>
                <a:cs typeface="Mali"/>
                <a:sym typeface="Mali"/>
              </a:rPr>
              <a:t>Sharing ideas</a:t>
            </a:r>
            <a:endParaRPr b="1">
              <a:solidFill>
                <a:schemeClr val="dk1"/>
              </a:solidFill>
              <a:latin typeface="Mali"/>
              <a:ea typeface="Mali"/>
              <a:cs typeface="Mali"/>
              <a:sym typeface="Mali"/>
            </a:endParaRPr>
          </a:p>
          <a:p>
            <a:pPr indent="0" lvl="0" marL="0" rtl="0" algn="ctr">
              <a:spcBef>
                <a:spcPts val="0"/>
              </a:spcBef>
              <a:spcAft>
                <a:spcPts val="0"/>
              </a:spcAft>
              <a:buNone/>
            </a:pPr>
            <a:r>
              <a:t/>
            </a:r>
            <a:endParaRPr b="1" sz="1500">
              <a:latin typeface="Mali"/>
              <a:ea typeface="Mali"/>
              <a:cs typeface="Mali"/>
              <a:sym typeface="Mali"/>
            </a:endParaRPr>
          </a:p>
        </p:txBody>
      </p:sp>
      <p:sp>
        <p:nvSpPr>
          <p:cNvPr id="278" name="Google Shape;278;p34"/>
          <p:cNvSpPr txBox="1"/>
          <p:nvPr/>
        </p:nvSpPr>
        <p:spPr>
          <a:xfrm>
            <a:off x="6737325" y="1636025"/>
            <a:ext cx="1242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Mali"/>
                <a:ea typeface="Mali"/>
                <a:cs typeface="Mali"/>
                <a:sym typeface="Mali"/>
              </a:rPr>
              <a:t>Being creative</a:t>
            </a:r>
            <a:endParaRPr b="1" sz="1500">
              <a:latin typeface="Mali"/>
              <a:ea typeface="Mali"/>
              <a:cs typeface="Mali"/>
              <a:sym typeface="Mali"/>
            </a:endParaRPr>
          </a:p>
        </p:txBody>
      </p:sp>
      <p:sp>
        <p:nvSpPr>
          <p:cNvPr id="279" name="Google Shape;279;p34"/>
          <p:cNvSpPr txBox="1"/>
          <p:nvPr/>
        </p:nvSpPr>
        <p:spPr>
          <a:xfrm>
            <a:off x="356300" y="139925"/>
            <a:ext cx="4603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Amatic SC"/>
                <a:ea typeface="Amatic SC"/>
                <a:cs typeface="Amatic SC"/>
                <a:sym typeface="Amatic SC"/>
              </a:rPr>
              <a:t>What skills will we use today?</a:t>
            </a:r>
            <a:endParaRPr b="1" sz="4000">
              <a:latin typeface="Amatic SC"/>
              <a:ea typeface="Amatic SC"/>
              <a:cs typeface="Amatic SC"/>
              <a:sym typeface="Amatic SC"/>
            </a:endParaRPr>
          </a:p>
        </p:txBody>
      </p:sp>
      <p:sp>
        <p:nvSpPr>
          <p:cNvPr id="280" name="Google Shape;280;p34"/>
          <p:cNvSpPr/>
          <p:nvPr/>
        </p:nvSpPr>
        <p:spPr>
          <a:xfrm>
            <a:off x="941900" y="1077125"/>
            <a:ext cx="1484100" cy="1292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4"/>
          <p:cNvSpPr txBox="1"/>
          <p:nvPr/>
        </p:nvSpPr>
        <p:spPr>
          <a:xfrm>
            <a:off x="967700" y="1268075"/>
            <a:ext cx="1484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ali"/>
                <a:ea typeface="Mali"/>
                <a:cs typeface="Mali"/>
                <a:sym typeface="Mali"/>
              </a:rPr>
              <a:t>Being open to different perspectives</a:t>
            </a:r>
            <a:endParaRPr b="1">
              <a:latin typeface="Mali"/>
              <a:ea typeface="Mali"/>
              <a:cs typeface="Mali"/>
              <a:sym typeface="Mali"/>
            </a:endParaRPr>
          </a:p>
        </p:txBody>
      </p:sp>
      <p:sp>
        <p:nvSpPr>
          <p:cNvPr id="282" name="Google Shape;282;p34"/>
          <p:cNvSpPr/>
          <p:nvPr/>
        </p:nvSpPr>
        <p:spPr>
          <a:xfrm rot="-5400000">
            <a:off x="5140175" y="1139550"/>
            <a:ext cx="3145500" cy="4862400"/>
          </a:xfrm>
          <a:prstGeom prst="rtTriangle">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4"/>
          <p:cNvSpPr/>
          <p:nvPr/>
        </p:nvSpPr>
        <p:spPr>
          <a:xfrm>
            <a:off x="6775325" y="3583025"/>
            <a:ext cx="1661100" cy="142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4"/>
          <p:cNvSpPr/>
          <p:nvPr/>
        </p:nvSpPr>
        <p:spPr>
          <a:xfrm>
            <a:off x="7026875" y="3807225"/>
            <a:ext cx="1164600" cy="980400"/>
          </a:xfrm>
          <a:prstGeom prst="ellipse">
            <a:avLst/>
          </a:prstGeom>
          <a:solidFill>
            <a:srgbClr val="93C47D"/>
          </a:solidFill>
          <a:ln cap="flat" cmpd="sng" w="1524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4"/>
          <p:cNvSpPr txBox="1"/>
          <p:nvPr/>
        </p:nvSpPr>
        <p:spPr>
          <a:xfrm>
            <a:off x="7023572" y="4020429"/>
            <a:ext cx="1164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Mali"/>
                <a:ea typeface="Mali"/>
                <a:cs typeface="Mali"/>
                <a:sym typeface="Mali"/>
              </a:rPr>
              <a:t>Comfort Zone</a:t>
            </a:r>
            <a:endParaRPr b="1" sz="1200">
              <a:latin typeface="Mali"/>
              <a:ea typeface="Mali"/>
              <a:cs typeface="Mali"/>
              <a:sym typeface="Mali"/>
            </a:endParaRPr>
          </a:p>
        </p:txBody>
      </p:sp>
      <p:sp>
        <p:nvSpPr>
          <p:cNvPr id="286" name="Google Shape;286;p34"/>
          <p:cNvSpPr txBox="1"/>
          <p:nvPr/>
        </p:nvSpPr>
        <p:spPr>
          <a:xfrm rot="476428">
            <a:off x="8192972" y="3234771"/>
            <a:ext cx="922949" cy="60950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ali"/>
                <a:ea typeface="Mali"/>
                <a:cs typeface="Mali"/>
                <a:sym typeface="Mali"/>
              </a:rPr>
              <a:t>Growth Edge</a:t>
            </a:r>
            <a:endParaRPr sz="1200">
              <a:latin typeface="Mali"/>
              <a:ea typeface="Mali"/>
              <a:cs typeface="Mali"/>
              <a:sym typeface="Mali"/>
            </a:endParaRPr>
          </a:p>
        </p:txBody>
      </p:sp>
      <p:pic>
        <p:nvPicPr>
          <p:cNvPr id="287" name="Google Shape;287;p34"/>
          <p:cNvPicPr preferRelativeResize="0"/>
          <p:nvPr/>
        </p:nvPicPr>
        <p:blipFill>
          <a:blip r:embed="rId3">
            <a:alphaModFix/>
          </a:blip>
          <a:stretch>
            <a:fillRect/>
          </a:stretch>
        </p:blipFill>
        <p:spPr>
          <a:xfrm rot="290234">
            <a:off x="8158100" y="3855058"/>
            <a:ext cx="331006" cy="288935"/>
          </a:xfrm>
          <a:prstGeom prst="rect">
            <a:avLst/>
          </a:prstGeom>
          <a:noFill/>
          <a:ln>
            <a:noFill/>
          </a:ln>
        </p:spPr>
      </p:pic>
      <p:sp>
        <p:nvSpPr>
          <p:cNvPr id="288" name="Google Shape;288;p34"/>
          <p:cNvSpPr txBox="1"/>
          <p:nvPr/>
        </p:nvSpPr>
        <p:spPr>
          <a:xfrm>
            <a:off x="8124548" y="4734865"/>
            <a:ext cx="922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Mali"/>
                <a:ea typeface="Mali"/>
                <a:cs typeface="Mali"/>
                <a:sym typeface="Mali"/>
              </a:rPr>
              <a:t>YIKES!</a:t>
            </a:r>
            <a:endParaRPr b="1" sz="1200">
              <a:latin typeface="Mali"/>
              <a:ea typeface="Mali"/>
              <a:cs typeface="Mali"/>
              <a:sym typeface="Mali"/>
            </a:endParaRPr>
          </a:p>
        </p:txBody>
      </p:sp>
      <p:sp>
        <p:nvSpPr>
          <p:cNvPr id="289" name="Google Shape;289;p34"/>
          <p:cNvSpPr/>
          <p:nvPr/>
        </p:nvSpPr>
        <p:spPr>
          <a:xfrm>
            <a:off x="3758575" y="2908300"/>
            <a:ext cx="12225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4"/>
          <p:cNvSpPr txBox="1"/>
          <p:nvPr/>
        </p:nvSpPr>
        <p:spPr>
          <a:xfrm>
            <a:off x="3697350" y="3139050"/>
            <a:ext cx="12921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Mali"/>
                <a:ea typeface="Mali"/>
                <a:cs typeface="Mali"/>
                <a:sym typeface="Mali"/>
              </a:rPr>
              <a:t>Being confident</a:t>
            </a:r>
            <a:endParaRPr b="1">
              <a:solidFill>
                <a:schemeClr val="dk1"/>
              </a:solidFill>
              <a:latin typeface="Mali"/>
              <a:ea typeface="Mali"/>
              <a:cs typeface="Mali"/>
              <a:sym typeface="Mali"/>
            </a:endParaRPr>
          </a:p>
          <a:p>
            <a:pPr indent="0" lvl="0" marL="0" rtl="0" algn="ctr">
              <a:spcBef>
                <a:spcPts val="0"/>
              </a:spcBef>
              <a:spcAft>
                <a:spcPts val="0"/>
              </a:spcAft>
              <a:buNone/>
            </a:pPr>
            <a:r>
              <a:t/>
            </a:r>
            <a:endParaRPr b="1" sz="1500">
              <a:latin typeface="Mali"/>
              <a:ea typeface="Mali"/>
              <a:cs typeface="Mali"/>
              <a:sym typeface="Mali"/>
            </a:endParaRPr>
          </a:p>
        </p:txBody>
      </p:sp>
      <p:pic>
        <p:nvPicPr>
          <p:cNvPr id="291" name="Google Shape;291;p34"/>
          <p:cNvPicPr preferRelativeResize="0"/>
          <p:nvPr/>
        </p:nvPicPr>
        <p:blipFill>
          <a:blip r:embed="rId4">
            <a:alphaModFix/>
          </a:blip>
          <a:stretch>
            <a:fillRect/>
          </a:stretch>
        </p:blipFill>
        <p:spPr>
          <a:xfrm>
            <a:off x="-38850" y="3407075"/>
            <a:ext cx="1773300" cy="1773300"/>
          </a:xfrm>
          <a:prstGeom prst="rect">
            <a:avLst/>
          </a:prstGeom>
          <a:noFill/>
          <a:ln>
            <a:noFill/>
          </a:ln>
        </p:spPr>
      </p:pic>
      <p:pic>
        <p:nvPicPr>
          <p:cNvPr id="292" name="Google Shape;292;p34"/>
          <p:cNvPicPr preferRelativeResize="0"/>
          <p:nvPr/>
        </p:nvPicPr>
        <p:blipFill>
          <a:blip r:embed="rId5">
            <a:alphaModFix/>
          </a:blip>
          <a:stretch>
            <a:fillRect/>
          </a:stretch>
        </p:blipFill>
        <p:spPr>
          <a:xfrm>
            <a:off x="2197400" y="715263"/>
            <a:ext cx="2269226" cy="2269226"/>
          </a:xfrm>
          <a:prstGeom prst="rect">
            <a:avLst/>
          </a:prstGeom>
          <a:noFill/>
          <a:ln>
            <a:noFill/>
          </a:ln>
        </p:spPr>
      </p:pic>
      <p:pic>
        <p:nvPicPr>
          <p:cNvPr id="293" name="Google Shape;293;p34"/>
          <p:cNvPicPr preferRelativeResize="0"/>
          <p:nvPr/>
        </p:nvPicPr>
        <p:blipFill rotWithShape="1">
          <a:blip r:embed="rId6">
            <a:alphaModFix/>
          </a:blip>
          <a:srcRect b="0" l="24126" r="50204" t="50000"/>
          <a:stretch/>
        </p:blipFill>
        <p:spPr>
          <a:xfrm>
            <a:off x="7857125" y="229875"/>
            <a:ext cx="922500" cy="1778935"/>
          </a:xfrm>
          <a:prstGeom prst="rect">
            <a:avLst/>
          </a:prstGeom>
          <a:noFill/>
          <a:ln>
            <a:noFill/>
          </a:ln>
        </p:spPr>
      </p:pic>
      <p:pic>
        <p:nvPicPr>
          <p:cNvPr id="294" name="Google Shape;294;p34"/>
          <p:cNvPicPr preferRelativeResize="0"/>
          <p:nvPr/>
        </p:nvPicPr>
        <p:blipFill>
          <a:blip r:embed="rId7">
            <a:alphaModFix/>
          </a:blip>
          <a:stretch>
            <a:fillRect/>
          </a:stretch>
        </p:blipFill>
        <p:spPr>
          <a:xfrm>
            <a:off x="4787863" y="2206333"/>
            <a:ext cx="1292100" cy="1866366"/>
          </a:xfrm>
          <a:prstGeom prst="rect">
            <a:avLst/>
          </a:prstGeom>
          <a:noFill/>
          <a:ln>
            <a:noFill/>
          </a:ln>
        </p:spPr>
      </p:pic>
      <p:pic>
        <p:nvPicPr>
          <p:cNvPr id="295" name="Google Shape;295;p34" title="4th Grade Lesson 1 Slide 22.mp3">
            <a:hlinkClick r:id="rId8"/>
          </p:cNvPr>
          <p:cNvPicPr preferRelativeResize="0"/>
          <p:nvPr/>
        </p:nvPicPr>
        <p:blipFill>
          <a:blip r:embed="rId9">
            <a:alphaModFix/>
          </a:blip>
          <a:stretch>
            <a:fillRect/>
          </a:stretch>
        </p:blipFill>
        <p:spPr>
          <a:xfrm>
            <a:off x="5112500" y="152400"/>
            <a:ext cx="1222500" cy="1222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9" name="Shape 299"/>
        <p:cNvGrpSpPr/>
        <p:nvPr/>
      </p:nvGrpSpPr>
      <p:grpSpPr>
        <a:xfrm>
          <a:off x="0" y="0"/>
          <a:ext cx="0" cy="0"/>
          <a:chOff x="0" y="0"/>
          <a:chExt cx="0" cy="0"/>
        </a:xfrm>
      </p:grpSpPr>
      <p:sp>
        <p:nvSpPr>
          <p:cNvPr id="300" name="Google Shape;300;p35"/>
          <p:cNvSpPr/>
          <p:nvPr/>
        </p:nvSpPr>
        <p:spPr>
          <a:xfrm>
            <a:off x="337800" y="1017725"/>
            <a:ext cx="8468400" cy="376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5"/>
          <p:cNvSpPr txBox="1"/>
          <p:nvPr>
            <p:ph type="title"/>
          </p:nvPr>
        </p:nvSpPr>
        <p:spPr>
          <a:xfrm>
            <a:off x="2037000" y="445025"/>
            <a:ext cx="5070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highlight>
                  <a:srgbClr val="6AA84F"/>
                </a:highlight>
              </a:rPr>
              <a:t>What does soil mean to you?  </a:t>
            </a:r>
            <a:endParaRPr b="1" sz="2720">
              <a:highlight>
                <a:srgbClr val="6AA84F"/>
              </a:highlight>
            </a:endParaRPr>
          </a:p>
        </p:txBody>
      </p:sp>
      <p:sp>
        <p:nvSpPr>
          <p:cNvPr id="302" name="Google Shape;302;p35"/>
          <p:cNvSpPr txBox="1"/>
          <p:nvPr>
            <p:ph idx="1" type="body"/>
          </p:nvPr>
        </p:nvSpPr>
        <p:spPr>
          <a:xfrm>
            <a:off x="387900" y="1076275"/>
            <a:ext cx="8277000" cy="37659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solidFill>
                  <a:schemeClr val="dk1"/>
                </a:solidFill>
              </a:rPr>
              <a:t>In this assignment, you will finish the following sentence: “Soil is important to me </a:t>
            </a:r>
            <a:r>
              <a:rPr lang="en">
                <a:solidFill>
                  <a:schemeClr val="dk1"/>
                </a:solidFill>
              </a:rPr>
              <a:t>because…” and present your answer in an art form of your choice.</a:t>
            </a:r>
            <a:endParaRPr>
              <a:solidFill>
                <a:schemeClr val="dk1"/>
              </a:solidFill>
            </a:endParaRPr>
          </a:p>
          <a:p>
            <a:pPr indent="0" lvl="0" marL="0" rtl="0" algn="l">
              <a:spcBef>
                <a:spcPts val="1200"/>
              </a:spcBef>
              <a:spcAft>
                <a:spcPts val="0"/>
              </a:spcAft>
              <a:buNone/>
            </a:pPr>
            <a:r>
              <a:rPr lang="en">
                <a:solidFill>
                  <a:schemeClr val="dk1"/>
                </a:solidFill>
              </a:rPr>
              <a:t>Instructions:</a:t>
            </a:r>
            <a:endParaRPr>
              <a:solidFill>
                <a:schemeClr val="dk1"/>
              </a:solidFill>
            </a:endParaRPr>
          </a:p>
          <a:p>
            <a:pPr indent="-325755" lvl="0" marL="457200" rtl="0" algn="l">
              <a:spcBef>
                <a:spcPts val="1200"/>
              </a:spcBef>
              <a:spcAft>
                <a:spcPts val="0"/>
              </a:spcAft>
              <a:buClr>
                <a:schemeClr val="dk1"/>
              </a:buClr>
              <a:buSzPct val="100000"/>
              <a:buChar char="-"/>
            </a:pPr>
            <a:r>
              <a:rPr lang="en">
                <a:solidFill>
                  <a:schemeClr val="dk1"/>
                </a:solidFill>
              </a:rPr>
              <a:t>Your teacher will put you into groups of two or three</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Place each of your pieces of artwork next to each other, and take a photo of them.</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This image of your combined soils will be your background image for your presentation!</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Using the green screen in the iInnovate lab, record your group completing </a:t>
            </a:r>
            <a:endParaRPr>
              <a:solidFill>
                <a:schemeClr val="dk1"/>
              </a:solidFill>
            </a:endParaRPr>
          </a:p>
          <a:p>
            <a:pPr indent="0" lvl="0" marL="457200" rtl="0" algn="l">
              <a:spcBef>
                <a:spcPts val="0"/>
              </a:spcBef>
              <a:spcAft>
                <a:spcPts val="0"/>
              </a:spcAft>
              <a:buNone/>
            </a:pPr>
            <a:r>
              <a:rPr lang="en">
                <a:solidFill>
                  <a:schemeClr val="dk1"/>
                </a:solidFill>
              </a:rPr>
              <a:t>the sentence above. </a:t>
            </a:r>
            <a:endParaRPr>
              <a:solidFill>
                <a:schemeClr val="dk1"/>
              </a:solidFill>
            </a:endParaRPr>
          </a:p>
          <a:p>
            <a:pPr indent="-323214" lvl="1" marL="914400" rtl="0" algn="l">
              <a:spcBef>
                <a:spcPts val="1200"/>
              </a:spcBef>
              <a:spcAft>
                <a:spcPts val="0"/>
              </a:spcAft>
              <a:buClr>
                <a:schemeClr val="dk1"/>
              </a:buClr>
              <a:buSzPct val="100000"/>
              <a:buChar char="-"/>
            </a:pPr>
            <a:r>
              <a:rPr lang="en" sz="1752">
                <a:solidFill>
                  <a:schemeClr val="dk1"/>
                </a:solidFill>
              </a:rPr>
              <a:t>Be creative in your responses!</a:t>
            </a:r>
            <a:endParaRPr sz="1752">
              <a:solidFill>
                <a:schemeClr val="dk1"/>
              </a:solidFill>
            </a:endParaRPr>
          </a:p>
          <a:p>
            <a:pPr indent="-316864" lvl="2" marL="1371600" rtl="0" algn="l">
              <a:spcBef>
                <a:spcPts val="0"/>
              </a:spcBef>
              <a:spcAft>
                <a:spcPts val="0"/>
              </a:spcAft>
              <a:buClr>
                <a:schemeClr val="dk1"/>
              </a:buClr>
              <a:buSzPct val="100000"/>
              <a:buChar char="-"/>
            </a:pPr>
            <a:r>
              <a:rPr lang="en" sz="1635">
                <a:solidFill>
                  <a:schemeClr val="dk1"/>
                </a:solidFill>
              </a:rPr>
              <a:t>You can stand in front and read your response</a:t>
            </a:r>
            <a:endParaRPr sz="1635">
              <a:solidFill>
                <a:schemeClr val="dk1"/>
              </a:solidFill>
            </a:endParaRPr>
          </a:p>
          <a:p>
            <a:pPr indent="-316864" lvl="2" marL="1371600" rtl="0" algn="l">
              <a:spcBef>
                <a:spcPts val="0"/>
              </a:spcBef>
              <a:spcAft>
                <a:spcPts val="0"/>
              </a:spcAft>
              <a:buClr>
                <a:schemeClr val="dk1"/>
              </a:buClr>
              <a:buSzPct val="100000"/>
              <a:buChar char="-"/>
            </a:pPr>
            <a:r>
              <a:rPr lang="en" sz="1635">
                <a:solidFill>
                  <a:schemeClr val="dk1"/>
                </a:solidFill>
              </a:rPr>
              <a:t>You can write a poem</a:t>
            </a:r>
            <a:endParaRPr sz="1635">
              <a:solidFill>
                <a:schemeClr val="dk1"/>
              </a:solidFill>
            </a:endParaRPr>
          </a:p>
          <a:p>
            <a:pPr indent="-316864" lvl="2" marL="1371600" rtl="0" algn="l">
              <a:spcBef>
                <a:spcPts val="0"/>
              </a:spcBef>
              <a:spcAft>
                <a:spcPts val="0"/>
              </a:spcAft>
              <a:buClr>
                <a:schemeClr val="dk1"/>
              </a:buClr>
              <a:buSzPct val="100000"/>
              <a:buChar char="-"/>
            </a:pPr>
            <a:r>
              <a:rPr lang="en" sz="1635">
                <a:solidFill>
                  <a:schemeClr val="dk1"/>
                </a:solidFill>
              </a:rPr>
              <a:t>You can create an interpretive dance</a:t>
            </a:r>
            <a:endParaRPr sz="1635">
              <a:solidFill>
                <a:schemeClr val="dk1"/>
              </a:solidFill>
            </a:endParaRPr>
          </a:p>
          <a:p>
            <a:pPr indent="-316864" lvl="2" marL="1371600" rtl="0" algn="l">
              <a:spcBef>
                <a:spcPts val="0"/>
              </a:spcBef>
              <a:spcAft>
                <a:spcPts val="0"/>
              </a:spcAft>
              <a:buClr>
                <a:schemeClr val="dk1"/>
              </a:buClr>
              <a:buSzPct val="100000"/>
              <a:buChar char="-"/>
            </a:pPr>
            <a:r>
              <a:rPr lang="en" sz="1635">
                <a:solidFill>
                  <a:schemeClr val="dk1"/>
                </a:solidFill>
              </a:rPr>
              <a:t>You can sing</a:t>
            </a:r>
            <a:endParaRPr sz="1635">
              <a:solidFill>
                <a:schemeClr val="dk1"/>
              </a:solidFill>
            </a:endParaRPr>
          </a:p>
          <a:p>
            <a:pPr indent="-316864" lvl="2" marL="1371600" rtl="0" algn="l">
              <a:spcBef>
                <a:spcPts val="0"/>
              </a:spcBef>
              <a:spcAft>
                <a:spcPts val="0"/>
              </a:spcAft>
              <a:buClr>
                <a:schemeClr val="dk1"/>
              </a:buClr>
              <a:buSzPct val="100000"/>
              <a:buChar char="-"/>
            </a:pPr>
            <a:r>
              <a:rPr lang="en" sz="1635">
                <a:solidFill>
                  <a:schemeClr val="dk1"/>
                </a:solidFill>
              </a:rPr>
              <a:t>Any other ideas?</a:t>
            </a:r>
            <a:endParaRPr sz="1635">
              <a:solidFill>
                <a:schemeClr val="dk1"/>
              </a:solidFill>
            </a:endParaRPr>
          </a:p>
        </p:txBody>
      </p:sp>
      <p:sp>
        <p:nvSpPr>
          <p:cNvPr id="303" name="Google Shape;303;p35"/>
          <p:cNvSpPr/>
          <p:nvPr/>
        </p:nvSpPr>
        <p:spPr>
          <a:xfrm rot="-5400000">
            <a:off x="5619725" y="1618950"/>
            <a:ext cx="2783700" cy="4265400"/>
          </a:xfrm>
          <a:prstGeom prst="rtTriangle">
            <a:avLst/>
          </a:prstGeom>
          <a:solidFill>
            <a:srgbClr val="EA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5"/>
          <p:cNvSpPr/>
          <p:nvPr/>
        </p:nvSpPr>
        <p:spPr>
          <a:xfrm>
            <a:off x="7003925" y="3583025"/>
            <a:ext cx="1661100" cy="14289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5"/>
          <p:cNvSpPr/>
          <p:nvPr/>
        </p:nvSpPr>
        <p:spPr>
          <a:xfrm>
            <a:off x="7255475" y="3807225"/>
            <a:ext cx="1164600" cy="980400"/>
          </a:xfrm>
          <a:prstGeom prst="ellipse">
            <a:avLst/>
          </a:prstGeom>
          <a:solidFill>
            <a:srgbClr val="93C47D"/>
          </a:solidFill>
          <a:ln cap="flat" cmpd="sng" w="1524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5"/>
          <p:cNvSpPr txBox="1"/>
          <p:nvPr/>
        </p:nvSpPr>
        <p:spPr>
          <a:xfrm>
            <a:off x="7252172" y="4020429"/>
            <a:ext cx="1164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Mali"/>
                <a:ea typeface="Mali"/>
                <a:cs typeface="Mali"/>
                <a:sym typeface="Mali"/>
              </a:rPr>
              <a:t>Comfort Zone</a:t>
            </a:r>
            <a:endParaRPr b="1" sz="1200">
              <a:latin typeface="Mali"/>
              <a:ea typeface="Mali"/>
              <a:cs typeface="Mali"/>
              <a:sym typeface="Mali"/>
            </a:endParaRPr>
          </a:p>
        </p:txBody>
      </p:sp>
      <p:sp>
        <p:nvSpPr>
          <p:cNvPr id="307" name="Google Shape;307;p35"/>
          <p:cNvSpPr txBox="1"/>
          <p:nvPr/>
        </p:nvSpPr>
        <p:spPr>
          <a:xfrm rot="476428">
            <a:off x="8345372" y="3234771"/>
            <a:ext cx="922949" cy="60950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ali"/>
                <a:ea typeface="Mali"/>
                <a:cs typeface="Mali"/>
                <a:sym typeface="Mali"/>
              </a:rPr>
              <a:t>Growth Edge</a:t>
            </a:r>
            <a:endParaRPr sz="1200">
              <a:latin typeface="Mali"/>
              <a:ea typeface="Mali"/>
              <a:cs typeface="Mali"/>
              <a:sym typeface="Mali"/>
            </a:endParaRPr>
          </a:p>
        </p:txBody>
      </p:sp>
      <p:pic>
        <p:nvPicPr>
          <p:cNvPr id="308" name="Google Shape;308;p35"/>
          <p:cNvPicPr preferRelativeResize="0"/>
          <p:nvPr/>
        </p:nvPicPr>
        <p:blipFill>
          <a:blip r:embed="rId4">
            <a:alphaModFix/>
          </a:blip>
          <a:stretch>
            <a:fillRect/>
          </a:stretch>
        </p:blipFill>
        <p:spPr>
          <a:xfrm rot="290234">
            <a:off x="8386700" y="3855058"/>
            <a:ext cx="331006" cy="288935"/>
          </a:xfrm>
          <a:prstGeom prst="rect">
            <a:avLst/>
          </a:prstGeom>
          <a:noFill/>
          <a:ln>
            <a:noFill/>
          </a:ln>
        </p:spPr>
      </p:pic>
      <p:sp>
        <p:nvSpPr>
          <p:cNvPr id="309" name="Google Shape;309;p35"/>
          <p:cNvSpPr txBox="1"/>
          <p:nvPr/>
        </p:nvSpPr>
        <p:spPr>
          <a:xfrm>
            <a:off x="5547125" y="4527900"/>
            <a:ext cx="173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Don’t forget your comfort zone!</a:t>
            </a:r>
            <a:endParaRPr b="1"/>
          </a:p>
        </p:txBody>
      </p:sp>
      <p:pic>
        <p:nvPicPr>
          <p:cNvPr id="310" name="Google Shape;310;p35" title="4th Grade Lesson 1 Slide 23.mp3">
            <a:hlinkClick r:id="rId5"/>
          </p:cNvPr>
          <p:cNvPicPr preferRelativeResize="0"/>
          <p:nvPr/>
        </p:nvPicPr>
        <p:blipFill>
          <a:blip r:embed="rId6">
            <a:alphaModFix/>
          </a:blip>
          <a:stretch>
            <a:fillRect/>
          </a:stretch>
        </p:blipFill>
        <p:spPr>
          <a:xfrm>
            <a:off x="1005125" y="152400"/>
            <a:ext cx="865325" cy="865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314" name="Shape 314"/>
        <p:cNvGrpSpPr/>
        <p:nvPr/>
      </p:nvGrpSpPr>
      <p:grpSpPr>
        <a:xfrm>
          <a:off x="0" y="0"/>
          <a:ext cx="0" cy="0"/>
          <a:chOff x="0" y="0"/>
          <a:chExt cx="0" cy="0"/>
        </a:xfrm>
      </p:grpSpPr>
      <p:sp>
        <p:nvSpPr>
          <p:cNvPr id="315" name="Google Shape;315;p36"/>
          <p:cNvSpPr/>
          <p:nvPr/>
        </p:nvSpPr>
        <p:spPr>
          <a:xfrm>
            <a:off x="311700" y="259050"/>
            <a:ext cx="8520600" cy="4625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6"/>
          <p:cNvSpPr txBox="1"/>
          <p:nvPr>
            <p:ph type="title"/>
          </p:nvPr>
        </p:nvSpPr>
        <p:spPr>
          <a:xfrm>
            <a:off x="464100" y="422200"/>
            <a:ext cx="4260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u="sng">
                <a:solidFill>
                  <a:srgbClr val="38761D"/>
                </a:solidFill>
              </a:rPr>
              <a:t>Vocabulary Review</a:t>
            </a:r>
            <a:endParaRPr b="1" sz="3020" u="sng">
              <a:solidFill>
                <a:srgbClr val="38761D"/>
              </a:solidFill>
            </a:endParaRPr>
          </a:p>
        </p:txBody>
      </p:sp>
      <p:sp>
        <p:nvSpPr>
          <p:cNvPr id="317" name="Google Shape;317;p36"/>
          <p:cNvSpPr txBox="1"/>
          <p:nvPr>
            <p:ph idx="1" type="body"/>
          </p:nvPr>
        </p:nvSpPr>
        <p:spPr>
          <a:xfrm>
            <a:off x="465300" y="1086175"/>
            <a:ext cx="8213400" cy="3416400"/>
          </a:xfrm>
          <a:prstGeom prst="rect">
            <a:avLst/>
          </a:prstGeom>
        </p:spPr>
        <p:txBody>
          <a:bodyPr anchorCtr="0" anchor="t" bIns="91425" lIns="91425" spcFirstLastPara="1" rIns="91425" wrap="square" tIns="91425">
            <a:noAutofit/>
          </a:bodyPr>
          <a:lstStyle/>
          <a:p>
            <a:pPr indent="-914400" lvl="0" marL="914400" rtl="0" algn="l">
              <a:lnSpc>
                <a:spcPct val="115000"/>
              </a:lnSpc>
              <a:spcBef>
                <a:spcPts val="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Earth Materials</a:t>
            </a:r>
            <a:r>
              <a:rPr lang="en" sz="2060">
                <a:solidFill>
                  <a:schemeClr val="dk1"/>
                </a:solidFill>
                <a:latin typeface="Times New Roman"/>
                <a:ea typeface="Times New Roman"/>
                <a:cs typeface="Times New Roman"/>
                <a:sym typeface="Times New Roman"/>
              </a:rPr>
              <a:t>: any natural resource that makes up earth, including soil and water</a:t>
            </a:r>
            <a:endParaRPr sz="2620">
              <a:solidFill>
                <a:schemeClr val="dk1"/>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Rock: </a:t>
            </a:r>
            <a:r>
              <a:rPr lang="en" sz="2060">
                <a:solidFill>
                  <a:srgbClr val="000000"/>
                </a:solidFill>
                <a:latin typeface="Times New Roman"/>
                <a:ea typeface="Times New Roman"/>
                <a:cs typeface="Times New Roman"/>
                <a:sym typeface="Times New Roman"/>
              </a:rPr>
              <a:t>a solid earth material made of two or more minerals</a:t>
            </a:r>
            <a:endParaRPr sz="2060">
              <a:solidFill>
                <a:srgbClr val="000000"/>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Pebbles</a:t>
            </a:r>
            <a:r>
              <a:rPr lang="en" sz="2060">
                <a:solidFill>
                  <a:schemeClr val="dk1"/>
                </a:solidFill>
                <a:latin typeface="Times New Roman"/>
                <a:ea typeface="Times New Roman"/>
                <a:cs typeface="Times New Roman"/>
                <a:sym typeface="Times New Roman"/>
              </a:rPr>
              <a:t>: weathered rock material with particles typically between 6–64 mm</a:t>
            </a:r>
            <a:endParaRPr sz="2620">
              <a:solidFill>
                <a:schemeClr val="dk1"/>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Gravel</a:t>
            </a:r>
            <a:r>
              <a:rPr lang="en" sz="2060">
                <a:solidFill>
                  <a:schemeClr val="dk1"/>
                </a:solidFill>
                <a:latin typeface="Times New Roman"/>
                <a:ea typeface="Times New Roman"/>
                <a:cs typeface="Times New Roman"/>
                <a:sym typeface="Times New Roman"/>
              </a:rPr>
              <a:t>: weathered rock material with particles typically between 2–6 mm</a:t>
            </a:r>
            <a:endParaRPr sz="2620">
              <a:solidFill>
                <a:schemeClr val="dk1"/>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Sand</a:t>
            </a:r>
            <a:r>
              <a:rPr lang="en" sz="2060">
                <a:solidFill>
                  <a:schemeClr val="dk1"/>
                </a:solidFill>
                <a:latin typeface="Times New Roman"/>
                <a:ea typeface="Times New Roman"/>
                <a:cs typeface="Times New Roman"/>
                <a:sym typeface="Times New Roman"/>
              </a:rPr>
              <a:t>: weathered rock material with particles typically between 1–2 mm</a:t>
            </a:r>
            <a:endParaRPr sz="2620">
              <a:solidFill>
                <a:schemeClr val="dk1"/>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Silt</a:t>
            </a:r>
            <a:r>
              <a:rPr lang="en" sz="2060">
                <a:solidFill>
                  <a:schemeClr val="dk1"/>
                </a:solidFill>
                <a:latin typeface="Times New Roman"/>
                <a:ea typeface="Times New Roman"/>
                <a:cs typeface="Times New Roman"/>
                <a:sym typeface="Times New Roman"/>
              </a:rPr>
              <a:t>: rocks that are smaller than sand but bigger than clay</a:t>
            </a:r>
            <a:endParaRPr sz="2060">
              <a:solidFill>
                <a:schemeClr val="dk1"/>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Clay: </a:t>
            </a:r>
            <a:r>
              <a:rPr lang="en" sz="2060">
                <a:solidFill>
                  <a:srgbClr val="000000"/>
                </a:solidFill>
                <a:latin typeface="Times New Roman"/>
                <a:ea typeface="Times New Roman"/>
                <a:cs typeface="Times New Roman"/>
                <a:sym typeface="Times New Roman"/>
              </a:rPr>
              <a:t>rocks that are too small to see without a hand lens</a:t>
            </a:r>
            <a:endParaRPr sz="2025">
              <a:solidFill>
                <a:schemeClr val="dk1"/>
              </a:solidFill>
              <a:latin typeface="Times New Roman"/>
              <a:ea typeface="Times New Roman"/>
              <a:cs typeface="Times New Roman"/>
              <a:sym typeface="Times New Roman"/>
            </a:endParaRPr>
          </a:p>
        </p:txBody>
      </p:sp>
      <p:pic>
        <p:nvPicPr>
          <p:cNvPr id="318" name="Google Shape;318;p36" title="4th Grade Lesson 1 Slide 24.mp3">
            <a:hlinkClick r:id="rId3"/>
          </p:cNvPr>
          <p:cNvPicPr preferRelativeResize="0"/>
          <p:nvPr/>
        </p:nvPicPr>
        <p:blipFill>
          <a:blip r:embed="rId4">
            <a:alphaModFix/>
          </a:blip>
          <a:stretch>
            <a:fillRect/>
          </a:stretch>
        </p:blipFill>
        <p:spPr>
          <a:xfrm>
            <a:off x="4343400" y="318988"/>
            <a:ext cx="779125" cy="779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322" name="Shape 322"/>
        <p:cNvGrpSpPr/>
        <p:nvPr/>
      </p:nvGrpSpPr>
      <p:grpSpPr>
        <a:xfrm>
          <a:off x="0" y="0"/>
          <a:ext cx="0" cy="0"/>
          <a:chOff x="0" y="0"/>
          <a:chExt cx="0" cy="0"/>
        </a:xfrm>
      </p:grpSpPr>
      <p:sp>
        <p:nvSpPr>
          <p:cNvPr id="323" name="Google Shape;323;p37"/>
          <p:cNvSpPr/>
          <p:nvPr/>
        </p:nvSpPr>
        <p:spPr>
          <a:xfrm>
            <a:off x="311700" y="259050"/>
            <a:ext cx="8520600" cy="4625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7"/>
          <p:cNvSpPr txBox="1"/>
          <p:nvPr>
            <p:ph type="title"/>
          </p:nvPr>
        </p:nvSpPr>
        <p:spPr>
          <a:xfrm>
            <a:off x="464100" y="422200"/>
            <a:ext cx="4260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u="sng">
                <a:solidFill>
                  <a:srgbClr val="38761D"/>
                </a:solidFill>
              </a:rPr>
              <a:t>Vocabulary Review</a:t>
            </a:r>
            <a:endParaRPr b="1" sz="3020" u="sng">
              <a:solidFill>
                <a:srgbClr val="38761D"/>
              </a:solidFill>
            </a:endParaRPr>
          </a:p>
        </p:txBody>
      </p:sp>
      <p:sp>
        <p:nvSpPr>
          <p:cNvPr id="325" name="Google Shape;325;p37"/>
          <p:cNvSpPr txBox="1"/>
          <p:nvPr>
            <p:ph idx="1" type="body"/>
          </p:nvPr>
        </p:nvSpPr>
        <p:spPr>
          <a:xfrm>
            <a:off x="465300" y="1086175"/>
            <a:ext cx="8213400" cy="2217000"/>
          </a:xfrm>
          <a:prstGeom prst="rect">
            <a:avLst/>
          </a:prstGeom>
        </p:spPr>
        <p:txBody>
          <a:bodyPr anchorCtr="0" anchor="t" bIns="91425" lIns="91425" spcFirstLastPara="1" rIns="91425" wrap="square" tIns="91425">
            <a:noAutofit/>
          </a:bodyPr>
          <a:lstStyle/>
          <a:p>
            <a:pPr indent="0" lvl="0" marL="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Organic Materials</a:t>
            </a:r>
            <a:r>
              <a:rPr lang="en" sz="2060">
                <a:solidFill>
                  <a:schemeClr val="dk1"/>
                </a:solidFill>
                <a:latin typeface="Times New Roman"/>
                <a:ea typeface="Times New Roman"/>
                <a:cs typeface="Times New Roman"/>
                <a:sym typeface="Times New Roman"/>
              </a:rPr>
              <a:t>: the remains of dead plants and animals that decay in the soil</a:t>
            </a:r>
            <a:endParaRPr sz="2060">
              <a:solidFill>
                <a:schemeClr val="dk1"/>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Decay</a:t>
            </a:r>
            <a:r>
              <a:rPr lang="en" sz="2060">
                <a:solidFill>
                  <a:schemeClr val="dk1"/>
                </a:solidFill>
                <a:latin typeface="Times New Roman"/>
                <a:ea typeface="Times New Roman"/>
                <a:cs typeface="Times New Roman"/>
                <a:sym typeface="Times New Roman"/>
              </a:rPr>
              <a:t>: when dead plants or animals break down into small pieces</a:t>
            </a:r>
            <a:endParaRPr sz="2060">
              <a:solidFill>
                <a:schemeClr val="dk1"/>
              </a:solidFill>
              <a:latin typeface="Times New Roman"/>
              <a:ea typeface="Times New Roman"/>
              <a:cs typeface="Times New Roman"/>
              <a:sym typeface="Times New Roman"/>
            </a:endParaRPr>
          </a:p>
          <a:p>
            <a:pPr indent="0" lvl="0" marL="0" rtl="0" algn="l">
              <a:lnSpc>
                <a:spcPct val="115000"/>
              </a:lnSpc>
              <a:spcBef>
                <a:spcPts val="560"/>
              </a:spcBef>
              <a:spcAft>
                <a:spcPts val="0"/>
              </a:spcAft>
              <a:buClr>
                <a:schemeClr val="dk1"/>
              </a:buClr>
              <a:buSzPts val="1960"/>
              <a:buFont typeface="Arial"/>
              <a:buNone/>
            </a:pPr>
            <a:r>
              <a:t/>
            </a:r>
            <a:endParaRPr sz="2025">
              <a:solidFill>
                <a:schemeClr val="dk1"/>
              </a:solidFill>
              <a:latin typeface="Times New Roman"/>
              <a:ea typeface="Times New Roman"/>
              <a:cs typeface="Times New Roman"/>
              <a:sym typeface="Times New Roman"/>
            </a:endParaRPr>
          </a:p>
        </p:txBody>
      </p:sp>
      <p:pic>
        <p:nvPicPr>
          <p:cNvPr id="326" name="Google Shape;326;p37" title="4th Grade Lesson 1 Slide 25.mp3">
            <a:hlinkClick r:id="rId3"/>
          </p:cNvPr>
          <p:cNvPicPr preferRelativeResize="0"/>
          <p:nvPr/>
        </p:nvPicPr>
        <p:blipFill>
          <a:blip r:embed="rId4">
            <a:alphaModFix/>
          </a:blip>
          <a:stretch>
            <a:fillRect/>
          </a:stretch>
        </p:blipFill>
        <p:spPr>
          <a:xfrm>
            <a:off x="4329875" y="298688"/>
            <a:ext cx="819725" cy="819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0" name="Shape 330"/>
        <p:cNvGrpSpPr/>
        <p:nvPr/>
      </p:nvGrpSpPr>
      <p:grpSpPr>
        <a:xfrm>
          <a:off x="0" y="0"/>
          <a:ext cx="0" cy="0"/>
          <a:chOff x="0" y="0"/>
          <a:chExt cx="0" cy="0"/>
        </a:xfrm>
      </p:grpSpPr>
      <p:sp>
        <p:nvSpPr>
          <p:cNvPr id="331" name="Google Shape;331;p38"/>
          <p:cNvSpPr txBox="1"/>
          <p:nvPr>
            <p:ph idx="1" type="body"/>
          </p:nvPr>
        </p:nvSpPr>
        <p:spPr>
          <a:xfrm>
            <a:off x="925350" y="360625"/>
            <a:ext cx="7293300" cy="1075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4200">
                <a:solidFill>
                  <a:srgbClr val="FFFFFF"/>
                </a:solidFill>
              </a:rPr>
              <a:t>Thanks for exploring with us!</a:t>
            </a:r>
            <a:endParaRPr sz="4200">
              <a:solidFill>
                <a:srgbClr val="FFFFFF"/>
              </a:solidFill>
            </a:endParaRPr>
          </a:p>
        </p:txBody>
      </p:sp>
      <p:pic>
        <p:nvPicPr>
          <p:cNvPr id="332" name="Google Shape;332;p38"/>
          <p:cNvPicPr preferRelativeResize="0"/>
          <p:nvPr/>
        </p:nvPicPr>
        <p:blipFill>
          <a:blip r:embed="rId4">
            <a:alphaModFix/>
          </a:blip>
          <a:stretch>
            <a:fillRect/>
          </a:stretch>
        </p:blipFill>
        <p:spPr>
          <a:xfrm>
            <a:off x="4966555" y="3915300"/>
            <a:ext cx="4005867" cy="1075800"/>
          </a:xfrm>
          <a:prstGeom prst="rect">
            <a:avLst/>
          </a:prstGeom>
          <a:noFill/>
          <a:ln>
            <a:noFill/>
          </a:ln>
        </p:spPr>
      </p:pic>
      <p:pic>
        <p:nvPicPr>
          <p:cNvPr id="333" name="Google Shape;333;p38" title="4th Grade Lesson 1 Slide 20, 26.mp3">
            <a:hlinkClick r:id="rId5"/>
          </p:cNvPr>
          <p:cNvPicPr preferRelativeResize="0"/>
          <p:nvPr/>
        </p:nvPicPr>
        <p:blipFill>
          <a:blip r:embed="rId6">
            <a:alphaModFix/>
          </a:blip>
          <a:stretch>
            <a:fillRect/>
          </a:stretch>
        </p:blipFill>
        <p:spPr>
          <a:xfrm>
            <a:off x="304800" y="1436425"/>
            <a:ext cx="923000" cy="92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9999"/>
        </a:solidFill>
      </p:bgPr>
    </p:bg>
    <p:spTree>
      <p:nvGrpSpPr>
        <p:cNvPr id="77" name="Shape 77"/>
        <p:cNvGrpSpPr/>
        <p:nvPr/>
      </p:nvGrpSpPr>
      <p:grpSpPr>
        <a:xfrm>
          <a:off x="0" y="0"/>
          <a:ext cx="0" cy="0"/>
          <a:chOff x="0" y="0"/>
          <a:chExt cx="0" cy="0"/>
        </a:xfrm>
      </p:grpSpPr>
      <p:sp>
        <p:nvSpPr>
          <p:cNvPr id="78" name="Google Shape;78;p15"/>
          <p:cNvSpPr/>
          <p:nvPr/>
        </p:nvSpPr>
        <p:spPr>
          <a:xfrm>
            <a:off x="2360100" y="484350"/>
            <a:ext cx="4423800" cy="4174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5"/>
          <p:cNvSpPr/>
          <p:nvPr/>
        </p:nvSpPr>
        <p:spPr>
          <a:xfrm>
            <a:off x="3019950" y="1184700"/>
            <a:ext cx="3104100" cy="2774100"/>
          </a:xfrm>
          <a:prstGeom prst="ellipse">
            <a:avLst/>
          </a:prstGeom>
          <a:solidFill>
            <a:srgbClr val="93C47D"/>
          </a:solidFill>
          <a:ln cap="flat" cmpd="sng" w="1524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txBox="1"/>
          <p:nvPr/>
        </p:nvSpPr>
        <p:spPr>
          <a:xfrm>
            <a:off x="3754800" y="2094600"/>
            <a:ext cx="16344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Mali"/>
                <a:ea typeface="Mali"/>
                <a:cs typeface="Mali"/>
                <a:sym typeface="Mali"/>
              </a:rPr>
              <a:t>Comfort Zone</a:t>
            </a:r>
            <a:endParaRPr b="1" sz="2500">
              <a:latin typeface="Mali"/>
              <a:ea typeface="Mali"/>
              <a:cs typeface="Mali"/>
              <a:sym typeface="Mali"/>
            </a:endParaRPr>
          </a:p>
        </p:txBody>
      </p:sp>
      <p:sp>
        <p:nvSpPr>
          <p:cNvPr id="81" name="Google Shape;81;p15"/>
          <p:cNvSpPr txBox="1"/>
          <p:nvPr/>
        </p:nvSpPr>
        <p:spPr>
          <a:xfrm rot="2700000">
            <a:off x="5278406" y="1414937"/>
            <a:ext cx="1871005" cy="4615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Mali"/>
                <a:ea typeface="Mali"/>
                <a:cs typeface="Mali"/>
                <a:sym typeface="Mali"/>
              </a:rPr>
              <a:t>Growth Edge</a:t>
            </a:r>
            <a:endParaRPr sz="1800">
              <a:latin typeface="Mali"/>
              <a:ea typeface="Mali"/>
              <a:cs typeface="Mali"/>
              <a:sym typeface="Mali"/>
            </a:endParaRPr>
          </a:p>
        </p:txBody>
      </p:sp>
      <p:pic>
        <p:nvPicPr>
          <p:cNvPr id="82" name="Google Shape;82;p15"/>
          <p:cNvPicPr preferRelativeResize="0"/>
          <p:nvPr/>
        </p:nvPicPr>
        <p:blipFill>
          <a:blip r:embed="rId3">
            <a:alphaModFix/>
          </a:blip>
          <a:stretch>
            <a:fillRect/>
          </a:stretch>
        </p:blipFill>
        <p:spPr>
          <a:xfrm rot="451422">
            <a:off x="6118555" y="2122418"/>
            <a:ext cx="466891" cy="628262"/>
          </a:xfrm>
          <a:prstGeom prst="rect">
            <a:avLst/>
          </a:prstGeom>
          <a:noFill/>
          <a:ln>
            <a:noFill/>
          </a:ln>
        </p:spPr>
      </p:pic>
      <p:sp>
        <p:nvSpPr>
          <p:cNvPr id="83" name="Google Shape;83;p15"/>
          <p:cNvSpPr txBox="1"/>
          <p:nvPr/>
        </p:nvSpPr>
        <p:spPr>
          <a:xfrm>
            <a:off x="6879350" y="3671575"/>
            <a:ext cx="16344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Mali"/>
                <a:ea typeface="Mali"/>
                <a:cs typeface="Mali"/>
                <a:sym typeface="Mali"/>
              </a:rPr>
              <a:t>YIKES!</a:t>
            </a:r>
            <a:endParaRPr b="1" sz="2500">
              <a:latin typeface="Mali"/>
              <a:ea typeface="Mali"/>
              <a:cs typeface="Mali"/>
              <a:sym typeface="Mali"/>
            </a:endParaRPr>
          </a:p>
        </p:txBody>
      </p:sp>
      <p:pic>
        <p:nvPicPr>
          <p:cNvPr id="84" name="Google Shape;84;p15" title="4th Grade Lesson 1 Slide 3.mp3">
            <a:hlinkClick r:id="rId4"/>
          </p:cNvPr>
          <p:cNvPicPr preferRelativeResize="0"/>
          <p:nvPr/>
        </p:nvPicPr>
        <p:blipFill>
          <a:blip r:embed="rId5">
            <a:alphaModFix/>
          </a:blip>
          <a:stretch>
            <a:fillRect/>
          </a:stretch>
        </p:blipFill>
        <p:spPr>
          <a:xfrm>
            <a:off x="152400" y="152400"/>
            <a:ext cx="1153100" cy="1153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p16"/>
          <p:cNvSpPr txBox="1"/>
          <p:nvPr>
            <p:ph type="title"/>
          </p:nvPr>
        </p:nvSpPr>
        <p:spPr>
          <a:xfrm>
            <a:off x="128475" y="533350"/>
            <a:ext cx="5725800" cy="135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919"/>
              <a:t>What is soil?</a:t>
            </a:r>
            <a:endParaRPr sz="6919"/>
          </a:p>
          <a:p>
            <a:pPr indent="0" lvl="0" marL="0" rtl="0" algn="l">
              <a:spcBef>
                <a:spcPts val="0"/>
              </a:spcBef>
              <a:spcAft>
                <a:spcPts val="0"/>
              </a:spcAft>
              <a:buSzPts val="990"/>
              <a:buNone/>
            </a:pPr>
            <a:r>
              <a:t/>
            </a:r>
            <a:endParaRPr sz="2520"/>
          </a:p>
        </p:txBody>
      </p:sp>
      <p:pic>
        <p:nvPicPr>
          <p:cNvPr id="90" name="Google Shape;90;p16" title="4th Grade Lesson 1 Slide 4.mp3">
            <a:hlinkClick r:id="rId4"/>
          </p:cNvPr>
          <p:cNvPicPr preferRelativeResize="0"/>
          <p:nvPr/>
        </p:nvPicPr>
        <p:blipFill>
          <a:blip r:embed="rId5">
            <a:alphaModFix/>
          </a:blip>
          <a:stretch>
            <a:fillRect/>
          </a:stretch>
        </p:blipFill>
        <p:spPr>
          <a:xfrm>
            <a:off x="152400" y="1813075"/>
            <a:ext cx="990675" cy="990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 name="Shape 94"/>
        <p:cNvGrpSpPr/>
        <p:nvPr/>
      </p:nvGrpSpPr>
      <p:grpSpPr>
        <a:xfrm>
          <a:off x="0" y="0"/>
          <a:ext cx="0" cy="0"/>
          <a:chOff x="0" y="0"/>
          <a:chExt cx="0" cy="0"/>
        </a:xfrm>
      </p:grpSpPr>
      <p:sp>
        <p:nvSpPr>
          <p:cNvPr id="95" name="Google Shape;95;p17"/>
          <p:cNvSpPr txBox="1"/>
          <p:nvPr>
            <p:ph type="title"/>
          </p:nvPr>
        </p:nvSpPr>
        <p:spPr>
          <a:xfrm>
            <a:off x="128475" y="533350"/>
            <a:ext cx="5725800" cy="135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919">
                <a:solidFill>
                  <a:srgbClr val="FFFFFF"/>
                </a:solidFill>
              </a:rPr>
              <a:t>What is soil?</a:t>
            </a:r>
            <a:endParaRPr sz="6919">
              <a:solidFill>
                <a:srgbClr val="FFFFFF"/>
              </a:solidFill>
            </a:endParaRPr>
          </a:p>
          <a:p>
            <a:pPr indent="0" lvl="0" marL="0" rtl="0" algn="l">
              <a:spcBef>
                <a:spcPts val="0"/>
              </a:spcBef>
              <a:spcAft>
                <a:spcPts val="0"/>
              </a:spcAft>
              <a:buSzPts val="990"/>
              <a:buNone/>
            </a:pPr>
            <a:r>
              <a:t/>
            </a:r>
            <a:endParaRPr sz="2520"/>
          </a:p>
        </p:txBody>
      </p:sp>
      <p:sp>
        <p:nvSpPr>
          <p:cNvPr id="96" name="Google Shape;96;p17"/>
          <p:cNvSpPr/>
          <p:nvPr/>
        </p:nvSpPr>
        <p:spPr>
          <a:xfrm rot="10800000">
            <a:off x="-14376" y="3342600"/>
            <a:ext cx="9172764" cy="1800900"/>
          </a:xfrm>
          <a:prstGeom prst="flowChartDocumen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7"/>
          <p:cNvSpPr/>
          <p:nvPr/>
        </p:nvSpPr>
        <p:spPr>
          <a:xfrm>
            <a:off x="1216350" y="4029300"/>
            <a:ext cx="2268900" cy="6753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7"/>
          <p:cNvSpPr/>
          <p:nvPr/>
        </p:nvSpPr>
        <p:spPr>
          <a:xfrm>
            <a:off x="5514625" y="4029300"/>
            <a:ext cx="2268900" cy="6753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7"/>
          <p:cNvSpPr txBox="1"/>
          <p:nvPr>
            <p:ph idx="1" type="body"/>
          </p:nvPr>
        </p:nvSpPr>
        <p:spPr>
          <a:xfrm>
            <a:off x="1075725" y="4153700"/>
            <a:ext cx="6982500" cy="5292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1200"/>
              </a:spcAft>
              <a:buNone/>
            </a:pPr>
            <a:r>
              <a:rPr b="1" lang="en">
                <a:solidFill>
                  <a:srgbClr val="FFFFFF"/>
                </a:solidFill>
              </a:rPr>
              <a:t>Earth materials</a:t>
            </a:r>
            <a:r>
              <a:rPr b="1" lang="en"/>
              <a:t> </a:t>
            </a:r>
            <a:r>
              <a:rPr lang="en"/>
              <a:t>			</a:t>
            </a:r>
            <a:r>
              <a:rPr b="1" lang="en"/>
              <a:t>and</a:t>
            </a:r>
            <a:r>
              <a:rPr lang="en"/>
              <a:t>			</a:t>
            </a:r>
            <a:r>
              <a:rPr b="1" lang="en"/>
              <a:t> </a:t>
            </a:r>
            <a:r>
              <a:rPr b="1" lang="en">
                <a:solidFill>
                  <a:srgbClr val="FFFFFF"/>
                </a:solidFill>
              </a:rPr>
              <a:t>Organic materials</a:t>
            </a:r>
            <a:endParaRPr b="1">
              <a:solidFill>
                <a:srgbClr val="FFFFFF"/>
              </a:solidFill>
            </a:endParaRPr>
          </a:p>
        </p:txBody>
      </p:sp>
      <p:pic>
        <p:nvPicPr>
          <p:cNvPr id="100" name="Google Shape;100;p17" title="4th Grade Lesson 1 Slide 5.mp3">
            <a:hlinkClick r:id="rId4"/>
          </p:cNvPr>
          <p:cNvPicPr preferRelativeResize="0"/>
          <p:nvPr/>
        </p:nvPicPr>
        <p:blipFill>
          <a:blip r:embed="rId5">
            <a:alphaModFix/>
          </a:blip>
          <a:stretch>
            <a:fillRect/>
          </a:stretch>
        </p:blipFill>
        <p:spPr>
          <a:xfrm>
            <a:off x="128475" y="3905288"/>
            <a:ext cx="923325" cy="923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2700"/>
                                        <p:tgtEl>
                                          <p:spTgt spid="9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p:nvPr/>
        </p:nvSpPr>
        <p:spPr>
          <a:xfrm>
            <a:off x="477875" y="310950"/>
            <a:ext cx="2268900" cy="6753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txBox="1"/>
          <p:nvPr>
            <p:ph idx="1" type="body"/>
          </p:nvPr>
        </p:nvSpPr>
        <p:spPr>
          <a:xfrm>
            <a:off x="290975" y="384000"/>
            <a:ext cx="2642700" cy="5292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1200"/>
              </a:spcAft>
              <a:buNone/>
            </a:pPr>
            <a:r>
              <a:rPr b="1" lang="en">
                <a:solidFill>
                  <a:srgbClr val="FFFFFF"/>
                </a:solidFill>
              </a:rPr>
              <a:t>Earth materials</a:t>
            </a:r>
            <a:endParaRPr b="1">
              <a:solidFill>
                <a:srgbClr val="FFFFFF"/>
              </a:solidFill>
            </a:endParaRPr>
          </a:p>
        </p:txBody>
      </p:sp>
      <p:sp>
        <p:nvSpPr>
          <p:cNvPr id="107" name="Google Shape;107;p18"/>
          <p:cNvSpPr txBox="1"/>
          <p:nvPr>
            <p:ph idx="1" type="body"/>
          </p:nvPr>
        </p:nvSpPr>
        <p:spPr>
          <a:xfrm>
            <a:off x="290975" y="1204375"/>
            <a:ext cx="3471300" cy="829800"/>
          </a:xfrm>
          <a:prstGeom prst="rect">
            <a:avLst/>
          </a:prstGeom>
          <a:solidFill>
            <a:srgbClr val="FFFFFF"/>
          </a:solidFill>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Diggable earth material usually containing:</a:t>
            </a:r>
            <a:endParaRPr sz="1800"/>
          </a:p>
        </p:txBody>
      </p:sp>
      <p:pic>
        <p:nvPicPr>
          <p:cNvPr id="108" name="Google Shape;108;p18"/>
          <p:cNvPicPr preferRelativeResize="0"/>
          <p:nvPr/>
        </p:nvPicPr>
        <p:blipFill>
          <a:blip r:embed="rId3">
            <a:alphaModFix/>
          </a:blip>
          <a:stretch>
            <a:fillRect/>
          </a:stretch>
        </p:blipFill>
        <p:spPr>
          <a:xfrm>
            <a:off x="3762275" y="310946"/>
            <a:ext cx="2642698" cy="1761827"/>
          </a:xfrm>
          <a:prstGeom prst="rect">
            <a:avLst/>
          </a:prstGeom>
          <a:noFill/>
          <a:ln cap="flat" cmpd="sng" w="76200">
            <a:solidFill>
              <a:srgbClr val="38761D"/>
            </a:solidFill>
            <a:prstDash val="solid"/>
            <a:round/>
            <a:headEnd len="sm" w="sm" type="none"/>
            <a:tailEnd len="sm" w="sm" type="none"/>
          </a:ln>
        </p:spPr>
      </p:pic>
      <p:pic>
        <p:nvPicPr>
          <p:cNvPr id="109" name="Google Shape;109;p18"/>
          <p:cNvPicPr preferRelativeResize="0"/>
          <p:nvPr/>
        </p:nvPicPr>
        <p:blipFill>
          <a:blip r:embed="rId4">
            <a:alphaModFix/>
          </a:blip>
          <a:stretch>
            <a:fillRect/>
          </a:stretch>
        </p:blipFill>
        <p:spPr>
          <a:xfrm>
            <a:off x="429026" y="2228426"/>
            <a:ext cx="2366604" cy="1774953"/>
          </a:xfrm>
          <a:prstGeom prst="rect">
            <a:avLst/>
          </a:prstGeom>
          <a:noFill/>
          <a:ln cap="flat" cmpd="sng" w="76200">
            <a:solidFill>
              <a:srgbClr val="38761D"/>
            </a:solidFill>
            <a:prstDash val="solid"/>
            <a:round/>
            <a:headEnd len="sm" w="sm" type="none"/>
            <a:tailEnd len="sm" w="sm" type="none"/>
          </a:ln>
        </p:spPr>
      </p:pic>
      <p:pic>
        <p:nvPicPr>
          <p:cNvPr id="110" name="Google Shape;110;p18"/>
          <p:cNvPicPr preferRelativeResize="0"/>
          <p:nvPr/>
        </p:nvPicPr>
        <p:blipFill>
          <a:blip r:embed="rId5">
            <a:alphaModFix/>
          </a:blip>
          <a:stretch>
            <a:fillRect/>
          </a:stretch>
        </p:blipFill>
        <p:spPr>
          <a:xfrm>
            <a:off x="3230300" y="2461625"/>
            <a:ext cx="2683399" cy="1788925"/>
          </a:xfrm>
          <a:prstGeom prst="rect">
            <a:avLst/>
          </a:prstGeom>
          <a:noFill/>
          <a:ln cap="flat" cmpd="sng" w="76200">
            <a:solidFill>
              <a:srgbClr val="38761D"/>
            </a:solidFill>
            <a:prstDash val="solid"/>
            <a:round/>
            <a:headEnd len="sm" w="sm" type="none"/>
            <a:tailEnd len="sm" w="sm" type="none"/>
          </a:ln>
        </p:spPr>
      </p:pic>
      <p:pic>
        <p:nvPicPr>
          <p:cNvPr id="111" name="Google Shape;111;p18"/>
          <p:cNvPicPr preferRelativeResize="0"/>
          <p:nvPr/>
        </p:nvPicPr>
        <p:blipFill>
          <a:blip r:embed="rId6">
            <a:alphaModFix/>
          </a:blip>
          <a:stretch>
            <a:fillRect/>
          </a:stretch>
        </p:blipFill>
        <p:spPr>
          <a:xfrm>
            <a:off x="6735625" y="1321525"/>
            <a:ext cx="2055674" cy="1541750"/>
          </a:xfrm>
          <a:prstGeom prst="rect">
            <a:avLst/>
          </a:prstGeom>
          <a:noFill/>
          <a:ln cap="flat" cmpd="sng" w="76200">
            <a:solidFill>
              <a:srgbClr val="38761D"/>
            </a:solidFill>
            <a:prstDash val="solid"/>
            <a:round/>
            <a:headEnd len="sm" w="sm" type="none"/>
            <a:tailEnd len="sm" w="sm" type="none"/>
          </a:ln>
        </p:spPr>
      </p:pic>
      <p:pic>
        <p:nvPicPr>
          <p:cNvPr id="112" name="Google Shape;112;p18"/>
          <p:cNvPicPr preferRelativeResize="0"/>
          <p:nvPr/>
        </p:nvPicPr>
        <p:blipFill>
          <a:blip r:embed="rId7">
            <a:alphaModFix/>
          </a:blip>
          <a:stretch>
            <a:fillRect/>
          </a:stretch>
        </p:blipFill>
        <p:spPr>
          <a:xfrm>
            <a:off x="6328775" y="3240301"/>
            <a:ext cx="2586625" cy="1714573"/>
          </a:xfrm>
          <a:prstGeom prst="rect">
            <a:avLst/>
          </a:prstGeom>
          <a:noFill/>
          <a:ln cap="flat" cmpd="sng" w="76200">
            <a:solidFill>
              <a:srgbClr val="38761D"/>
            </a:solidFill>
            <a:prstDash val="solid"/>
            <a:round/>
            <a:headEnd len="sm" w="sm" type="none"/>
            <a:tailEnd len="sm" w="sm" type="none"/>
          </a:ln>
        </p:spPr>
      </p:pic>
      <p:sp>
        <p:nvSpPr>
          <p:cNvPr id="113" name="Google Shape;113;p18"/>
          <p:cNvSpPr txBox="1"/>
          <p:nvPr/>
        </p:nvSpPr>
        <p:spPr>
          <a:xfrm>
            <a:off x="4232075" y="868613"/>
            <a:ext cx="1703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3F3F3"/>
                </a:solidFill>
                <a:latin typeface="Calibri"/>
                <a:ea typeface="Calibri"/>
                <a:cs typeface="Calibri"/>
                <a:sym typeface="Calibri"/>
              </a:rPr>
              <a:t>Pebbles</a:t>
            </a:r>
            <a:endParaRPr b="1" sz="3000">
              <a:solidFill>
                <a:srgbClr val="F3F3F3"/>
              </a:solidFill>
              <a:latin typeface="Calibri"/>
              <a:ea typeface="Calibri"/>
              <a:cs typeface="Calibri"/>
              <a:sym typeface="Calibri"/>
            </a:endParaRPr>
          </a:p>
        </p:txBody>
      </p:sp>
      <p:sp>
        <p:nvSpPr>
          <p:cNvPr id="114" name="Google Shape;114;p18"/>
          <p:cNvSpPr txBox="1"/>
          <p:nvPr/>
        </p:nvSpPr>
        <p:spPr>
          <a:xfrm>
            <a:off x="760775" y="2792638"/>
            <a:ext cx="1703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3F3F3"/>
                </a:solidFill>
                <a:latin typeface="Calibri"/>
                <a:ea typeface="Calibri"/>
                <a:cs typeface="Calibri"/>
                <a:sym typeface="Calibri"/>
              </a:rPr>
              <a:t>Gravel</a:t>
            </a:r>
            <a:endParaRPr b="1" sz="3000">
              <a:solidFill>
                <a:srgbClr val="F3F3F3"/>
              </a:solidFill>
              <a:latin typeface="Calibri"/>
              <a:ea typeface="Calibri"/>
              <a:cs typeface="Calibri"/>
              <a:sym typeface="Calibri"/>
            </a:endParaRPr>
          </a:p>
        </p:txBody>
      </p:sp>
      <p:sp>
        <p:nvSpPr>
          <p:cNvPr id="115" name="Google Shape;115;p18"/>
          <p:cNvSpPr txBox="1"/>
          <p:nvPr/>
        </p:nvSpPr>
        <p:spPr>
          <a:xfrm>
            <a:off x="3720450" y="3032838"/>
            <a:ext cx="1703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3F3F3"/>
                </a:solidFill>
                <a:latin typeface="Calibri"/>
                <a:ea typeface="Calibri"/>
                <a:cs typeface="Calibri"/>
                <a:sym typeface="Calibri"/>
              </a:rPr>
              <a:t>Sand</a:t>
            </a:r>
            <a:endParaRPr b="1" sz="3000">
              <a:solidFill>
                <a:srgbClr val="F3F3F3"/>
              </a:solidFill>
              <a:latin typeface="Calibri"/>
              <a:ea typeface="Calibri"/>
              <a:cs typeface="Calibri"/>
              <a:sym typeface="Calibri"/>
            </a:endParaRPr>
          </a:p>
        </p:txBody>
      </p:sp>
      <p:sp>
        <p:nvSpPr>
          <p:cNvPr id="116" name="Google Shape;116;p18"/>
          <p:cNvSpPr txBox="1"/>
          <p:nvPr/>
        </p:nvSpPr>
        <p:spPr>
          <a:xfrm>
            <a:off x="6911913" y="1769138"/>
            <a:ext cx="1703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3F3F3"/>
                </a:solidFill>
                <a:latin typeface="Calibri"/>
                <a:ea typeface="Calibri"/>
                <a:cs typeface="Calibri"/>
                <a:sym typeface="Calibri"/>
              </a:rPr>
              <a:t>Silt</a:t>
            </a:r>
            <a:endParaRPr b="1" sz="3000">
              <a:solidFill>
                <a:srgbClr val="F3F3F3"/>
              </a:solidFill>
              <a:latin typeface="Calibri"/>
              <a:ea typeface="Calibri"/>
              <a:cs typeface="Calibri"/>
              <a:sym typeface="Calibri"/>
            </a:endParaRPr>
          </a:p>
        </p:txBody>
      </p:sp>
      <p:sp>
        <p:nvSpPr>
          <p:cNvPr id="117" name="Google Shape;117;p18"/>
          <p:cNvSpPr txBox="1"/>
          <p:nvPr/>
        </p:nvSpPr>
        <p:spPr>
          <a:xfrm>
            <a:off x="6770538" y="3774325"/>
            <a:ext cx="1703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3F3F3"/>
                </a:solidFill>
                <a:latin typeface="Calibri"/>
                <a:ea typeface="Calibri"/>
                <a:cs typeface="Calibri"/>
                <a:sym typeface="Calibri"/>
              </a:rPr>
              <a:t>Clay</a:t>
            </a:r>
            <a:endParaRPr b="1" sz="3000">
              <a:solidFill>
                <a:srgbClr val="F3F3F3"/>
              </a:solidFill>
              <a:latin typeface="Calibri"/>
              <a:ea typeface="Calibri"/>
              <a:cs typeface="Calibri"/>
              <a:sym typeface="Calibri"/>
            </a:endParaRPr>
          </a:p>
        </p:txBody>
      </p:sp>
      <p:pic>
        <p:nvPicPr>
          <p:cNvPr id="118" name="Google Shape;118;p18" title="4th Grade Lesson 1 Slide 6.mp3">
            <a:hlinkClick r:id="rId8"/>
          </p:cNvPr>
          <p:cNvPicPr preferRelativeResize="0"/>
          <p:nvPr/>
        </p:nvPicPr>
        <p:blipFill>
          <a:blip r:embed="rId9">
            <a:alphaModFix/>
          </a:blip>
          <a:stretch>
            <a:fillRect/>
          </a:stretch>
        </p:blipFill>
        <p:spPr>
          <a:xfrm>
            <a:off x="7001375" y="105688"/>
            <a:ext cx="1085825" cy="1085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332025"/>
            <a:ext cx="3238200" cy="572700"/>
          </a:xfrm>
          <a:prstGeom prst="rect">
            <a:avLst/>
          </a:prstGeom>
          <a:solidFill>
            <a:srgbClr val="FFFFFF"/>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Earth material in soil</a:t>
            </a:r>
            <a:endParaRPr/>
          </a:p>
        </p:txBody>
      </p:sp>
      <p:pic>
        <p:nvPicPr>
          <p:cNvPr id="124" name="Google Shape;124;p19"/>
          <p:cNvPicPr preferRelativeResize="0"/>
          <p:nvPr/>
        </p:nvPicPr>
        <p:blipFill rotWithShape="1">
          <a:blip r:embed="rId4">
            <a:alphaModFix/>
          </a:blip>
          <a:srcRect b="0" l="0" r="0" t="0"/>
          <a:stretch/>
        </p:blipFill>
        <p:spPr>
          <a:xfrm>
            <a:off x="4595325" y="122875"/>
            <a:ext cx="3424400" cy="4883151"/>
          </a:xfrm>
          <a:prstGeom prst="rect">
            <a:avLst/>
          </a:prstGeom>
          <a:noFill/>
          <a:ln>
            <a:noFill/>
          </a:ln>
        </p:spPr>
      </p:pic>
      <p:pic>
        <p:nvPicPr>
          <p:cNvPr id="125" name="Google Shape;125;p19" title="4th Grade Lesson 1 Slide 7.mp3">
            <a:hlinkClick r:id="rId5"/>
          </p:cNvPr>
          <p:cNvPicPr preferRelativeResize="0"/>
          <p:nvPr/>
        </p:nvPicPr>
        <p:blipFill>
          <a:blip r:embed="rId6">
            <a:alphaModFix/>
          </a:blip>
          <a:stretch>
            <a:fillRect/>
          </a:stretch>
        </p:blipFill>
        <p:spPr>
          <a:xfrm>
            <a:off x="311700" y="1097750"/>
            <a:ext cx="936525" cy="936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ph idx="1" type="body"/>
          </p:nvPr>
        </p:nvSpPr>
        <p:spPr>
          <a:xfrm>
            <a:off x="311700" y="1141530"/>
            <a:ext cx="3756600" cy="1838400"/>
          </a:xfrm>
          <a:prstGeom prst="rect">
            <a:avLst/>
          </a:prstGeom>
        </p:spPr>
        <p:txBody>
          <a:bodyPr anchorCtr="0" anchor="t" bIns="91425" lIns="91425" spcFirstLastPara="1" rIns="91425" wrap="square" tIns="91425">
            <a:noAutofit/>
          </a:bodyPr>
          <a:lstStyle/>
          <a:p>
            <a:pPr indent="-323850" lvl="0" marL="40005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 remains of dead plants and animals</a:t>
            </a:r>
            <a:endParaRPr sz="1500">
              <a:solidFill>
                <a:schemeClr val="dk1"/>
              </a:solidFill>
              <a:latin typeface="Calibri"/>
              <a:ea typeface="Calibri"/>
              <a:cs typeface="Calibri"/>
              <a:sym typeface="Calibri"/>
            </a:endParaRPr>
          </a:p>
          <a:p>
            <a:pPr indent="-323850" lvl="2" marL="400050" rtl="0" algn="l">
              <a:spcBef>
                <a:spcPts val="0"/>
              </a:spcBef>
              <a:spcAft>
                <a:spcPts val="0"/>
              </a:spcAft>
              <a:buClr>
                <a:schemeClr val="dk1"/>
              </a:buClr>
              <a:buSzPts val="1500"/>
              <a:buChar char="-"/>
            </a:pPr>
            <a:r>
              <a:rPr lang="en" sz="1500">
                <a:solidFill>
                  <a:schemeClr val="dk1"/>
                </a:solidFill>
                <a:latin typeface="Calibri"/>
                <a:ea typeface="Calibri"/>
                <a:cs typeface="Calibri"/>
                <a:sym typeface="Calibri"/>
              </a:rPr>
              <a:t>As the organic material decays, it breaks down into tiny pieces of soil organic matter.</a:t>
            </a:r>
            <a:endParaRPr sz="1500">
              <a:solidFill>
                <a:schemeClr val="dk1"/>
              </a:solidFill>
              <a:latin typeface="Calibri"/>
              <a:ea typeface="Calibri"/>
              <a:cs typeface="Calibri"/>
              <a:sym typeface="Calibri"/>
            </a:endParaRPr>
          </a:p>
          <a:p>
            <a:pPr indent="-323850" lvl="2" marL="400050" rtl="0" algn="l">
              <a:spcBef>
                <a:spcPts val="0"/>
              </a:spcBef>
              <a:spcAft>
                <a:spcPts val="0"/>
              </a:spcAft>
              <a:buClr>
                <a:schemeClr val="dk1"/>
              </a:buClr>
              <a:buSzPts val="1500"/>
              <a:buChar char="-"/>
            </a:pPr>
            <a:r>
              <a:rPr b="1" lang="en" sz="1500">
                <a:solidFill>
                  <a:schemeClr val="dk1"/>
                </a:solidFill>
                <a:latin typeface="Calibri"/>
                <a:ea typeface="Calibri"/>
                <a:cs typeface="Calibri"/>
                <a:sym typeface="Calibri"/>
              </a:rPr>
              <a:t>Organic materials are very important!</a:t>
            </a:r>
            <a:r>
              <a:rPr lang="en" sz="1500">
                <a:solidFill>
                  <a:schemeClr val="dk1"/>
                </a:solidFill>
                <a:latin typeface="Calibri"/>
                <a:ea typeface="Calibri"/>
                <a:cs typeface="Calibri"/>
                <a:sym typeface="Calibri"/>
              </a:rPr>
              <a:t> They provide nutrients and help </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 sz="1500">
                <a:solidFill>
                  <a:schemeClr val="dk1"/>
                </a:solidFill>
                <a:latin typeface="Calibri"/>
                <a:ea typeface="Calibri"/>
                <a:cs typeface="Calibri"/>
                <a:sym typeface="Calibri"/>
              </a:rPr>
              <a:t>         retain water</a:t>
            </a:r>
            <a:endParaRPr sz="1800">
              <a:latin typeface="Calibri"/>
              <a:ea typeface="Calibri"/>
              <a:cs typeface="Calibri"/>
              <a:sym typeface="Calibri"/>
            </a:endParaRPr>
          </a:p>
        </p:txBody>
      </p:sp>
      <p:pic>
        <p:nvPicPr>
          <p:cNvPr id="131" name="Google Shape;131;p20"/>
          <p:cNvPicPr preferRelativeResize="0"/>
          <p:nvPr/>
        </p:nvPicPr>
        <p:blipFill>
          <a:blip r:embed="rId3">
            <a:alphaModFix/>
          </a:blip>
          <a:stretch>
            <a:fillRect/>
          </a:stretch>
        </p:blipFill>
        <p:spPr>
          <a:xfrm>
            <a:off x="1879475" y="2829206"/>
            <a:ext cx="3088301" cy="2060018"/>
          </a:xfrm>
          <a:prstGeom prst="rect">
            <a:avLst/>
          </a:prstGeom>
          <a:noFill/>
          <a:ln>
            <a:noFill/>
          </a:ln>
        </p:spPr>
      </p:pic>
      <p:pic>
        <p:nvPicPr>
          <p:cNvPr id="132" name="Google Shape;132;p20"/>
          <p:cNvPicPr preferRelativeResize="0"/>
          <p:nvPr/>
        </p:nvPicPr>
        <p:blipFill>
          <a:blip r:embed="rId4">
            <a:alphaModFix/>
          </a:blip>
          <a:stretch>
            <a:fillRect/>
          </a:stretch>
        </p:blipFill>
        <p:spPr>
          <a:xfrm>
            <a:off x="5112875" y="2409800"/>
            <a:ext cx="3938899" cy="2630050"/>
          </a:xfrm>
          <a:prstGeom prst="rect">
            <a:avLst/>
          </a:prstGeom>
          <a:noFill/>
          <a:ln>
            <a:noFill/>
          </a:ln>
        </p:spPr>
      </p:pic>
      <p:pic>
        <p:nvPicPr>
          <p:cNvPr id="133" name="Google Shape;133;p20"/>
          <p:cNvPicPr preferRelativeResize="0"/>
          <p:nvPr/>
        </p:nvPicPr>
        <p:blipFill>
          <a:blip r:embed="rId5">
            <a:alphaModFix/>
          </a:blip>
          <a:stretch>
            <a:fillRect/>
          </a:stretch>
        </p:blipFill>
        <p:spPr>
          <a:xfrm>
            <a:off x="5855750" y="62900"/>
            <a:ext cx="3196026" cy="2137723"/>
          </a:xfrm>
          <a:prstGeom prst="rect">
            <a:avLst/>
          </a:prstGeom>
          <a:noFill/>
          <a:ln>
            <a:noFill/>
          </a:ln>
        </p:spPr>
      </p:pic>
      <p:pic>
        <p:nvPicPr>
          <p:cNvPr id="134" name="Google Shape;134;p20"/>
          <p:cNvPicPr preferRelativeResize="0"/>
          <p:nvPr/>
        </p:nvPicPr>
        <p:blipFill>
          <a:blip r:embed="rId6">
            <a:alphaModFix/>
          </a:blip>
          <a:stretch>
            <a:fillRect/>
          </a:stretch>
        </p:blipFill>
        <p:spPr>
          <a:xfrm>
            <a:off x="4572001" y="1541750"/>
            <a:ext cx="3088301" cy="2060000"/>
          </a:xfrm>
          <a:prstGeom prst="rect">
            <a:avLst/>
          </a:prstGeom>
          <a:noFill/>
          <a:ln>
            <a:noFill/>
          </a:ln>
        </p:spPr>
      </p:pic>
      <p:pic>
        <p:nvPicPr>
          <p:cNvPr id="135" name="Google Shape;135;p20"/>
          <p:cNvPicPr preferRelativeResize="0"/>
          <p:nvPr/>
        </p:nvPicPr>
        <p:blipFill>
          <a:blip r:embed="rId7">
            <a:alphaModFix/>
          </a:blip>
          <a:stretch>
            <a:fillRect/>
          </a:stretch>
        </p:blipFill>
        <p:spPr>
          <a:xfrm flipH="1">
            <a:off x="186787" y="3524000"/>
            <a:ext cx="2020074" cy="1515848"/>
          </a:xfrm>
          <a:prstGeom prst="rect">
            <a:avLst/>
          </a:prstGeom>
          <a:noFill/>
          <a:ln>
            <a:noFill/>
          </a:ln>
        </p:spPr>
      </p:pic>
      <p:sp>
        <p:nvSpPr>
          <p:cNvPr id="136" name="Google Shape;136;p20"/>
          <p:cNvSpPr/>
          <p:nvPr/>
        </p:nvSpPr>
        <p:spPr>
          <a:xfrm>
            <a:off x="614822" y="183725"/>
            <a:ext cx="2270700" cy="6753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0"/>
          <p:cNvSpPr txBox="1"/>
          <p:nvPr>
            <p:ph idx="1" type="body"/>
          </p:nvPr>
        </p:nvSpPr>
        <p:spPr>
          <a:xfrm>
            <a:off x="311700" y="259925"/>
            <a:ext cx="2772300" cy="5292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1200"/>
              </a:spcAft>
              <a:buNone/>
            </a:pPr>
            <a:r>
              <a:rPr b="1" lang="en"/>
              <a:t> </a:t>
            </a:r>
            <a:r>
              <a:rPr b="1" lang="en">
                <a:solidFill>
                  <a:srgbClr val="FFFFFF"/>
                </a:solidFill>
              </a:rPr>
              <a:t>Organic materials</a:t>
            </a:r>
            <a:endParaRPr b="1">
              <a:solidFill>
                <a:srgbClr val="FFFFFF"/>
              </a:solidFill>
            </a:endParaRPr>
          </a:p>
        </p:txBody>
      </p:sp>
      <p:pic>
        <p:nvPicPr>
          <p:cNvPr id="138" name="Google Shape;138;p20"/>
          <p:cNvPicPr preferRelativeResize="0"/>
          <p:nvPr/>
        </p:nvPicPr>
        <p:blipFill>
          <a:blip r:embed="rId8">
            <a:alphaModFix/>
          </a:blip>
          <a:stretch>
            <a:fillRect/>
          </a:stretch>
        </p:blipFill>
        <p:spPr>
          <a:xfrm>
            <a:off x="6114524" y="583025"/>
            <a:ext cx="850975" cy="738476"/>
          </a:xfrm>
          <a:prstGeom prst="rect">
            <a:avLst/>
          </a:prstGeom>
          <a:noFill/>
          <a:ln>
            <a:noFill/>
          </a:ln>
        </p:spPr>
      </p:pic>
      <p:pic>
        <p:nvPicPr>
          <p:cNvPr id="139" name="Google Shape;139;p20"/>
          <p:cNvPicPr preferRelativeResize="0"/>
          <p:nvPr/>
        </p:nvPicPr>
        <p:blipFill>
          <a:blip r:embed="rId8">
            <a:alphaModFix/>
          </a:blip>
          <a:stretch>
            <a:fillRect/>
          </a:stretch>
        </p:blipFill>
        <p:spPr>
          <a:xfrm>
            <a:off x="6474224" y="2507000"/>
            <a:ext cx="850975" cy="738476"/>
          </a:xfrm>
          <a:prstGeom prst="rect">
            <a:avLst/>
          </a:prstGeom>
          <a:noFill/>
          <a:ln>
            <a:noFill/>
          </a:ln>
        </p:spPr>
      </p:pic>
      <p:pic>
        <p:nvPicPr>
          <p:cNvPr id="140" name="Google Shape;140;p20"/>
          <p:cNvPicPr preferRelativeResize="0"/>
          <p:nvPr/>
        </p:nvPicPr>
        <p:blipFill>
          <a:blip r:embed="rId8">
            <a:alphaModFix/>
          </a:blip>
          <a:stretch>
            <a:fillRect/>
          </a:stretch>
        </p:blipFill>
        <p:spPr>
          <a:xfrm>
            <a:off x="8048399" y="3524000"/>
            <a:ext cx="850975" cy="738476"/>
          </a:xfrm>
          <a:prstGeom prst="rect">
            <a:avLst/>
          </a:prstGeom>
          <a:noFill/>
          <a:ln>
            <a:noFill/>
          </a:ln>
        </p:spPr>
      </p:pic>
      <p:pic>
        <p:nvPicPr>
          <p:cNvPr id="141" name="Google Shape;141;p20"/>
          <p:cNvPicPr preferRelativeResize="0"/>
          <p:nvPr/>
        </p:nvPicPr>
        <p:blipFill>
          <a:blip r:embed="rId8">
            <a:alphaModFix/>
          </a:blip>
          <a:stretch>
            <a:fillRect/>
          </a:stretch>
        </p:blipFill>
        <p:spPr>
          <a:xfrm>
            <a:off x="2963936" y="3489975"/>
            <a:ext cx="850975" cy="738476"/>
          </a:xfrm>
          <a:prstGeom prst="rect">
            <a:avLst/>
          </a:prstGeom>
          <a:noFill/>
          <a:ln>
            <a:noFill/>
          </a:ln>
        </p:spPr>
      </p:pic>
      <p:pic>
        <p:nvPicPr>
          <p:cNvPr id="142" name="Google Shape;142;p20"/>
          <p:cNvPicPr preferRelativeResize="0"/>
          <p:nvPr/>
        </p:nvPicPr>
        <p:blipFill>
          <a:blip r:embed="rId8">
            <a:alphaModFix/>
          </a:blip>
          <a:stretch>
            <a:fillRect/>
          </a:stretch>
        </p:blipFill>
        <p:spPr>
          <a:xfrm>
            <a:off x="186774" y="4150750"/>
            <a:ext cx="850975" cy="738476"/>
          </a:xfrm>
          <a:prstGeom prst="rect">
            <a:avLst/>
          </a:prstGeom>
          <a:noFill/>
          <a:ln>
            <a:noFill/>
          </a:ln>
        </p:spPr>
      </p:pic>
      <p:pic>
        <p:nvPicPr>
          <p:cNvPr id="143" name="Google Shape;143;p20" title="4th Grade Lesson 1 Slide 8.mp3">
            <a:hlinkClick r:id="rId9"/>
          </p:cNvPr>
          <p:cNvPicPr preferRelativeResize="0"/>
          <p:nvPr/>
        </p:nvPicPr>
        <p:blipFill>
          <a:blip r:embed="rId10">
            <a:alphaModFix/>
          </a:blip>
          <a:stretch>
            <a:fillRect/>
          </a:stretch>
        </p:blipFill>
        <p:spPr>
          <a:xfrm>
            <a:off x="3236400" y="152400"/>
            <a:ext cx="850975" cy="850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 name="Shape 147"/>
        <p:cNvGrpSpPr/>
        <p:nvPr/>
      </p:nvGrpSpPr>
      <p:grpSpPr>
        <a:xfrm>
          <a:off x="0" y="0"/>
          <a:ext cx="0" cy="0"/>
          <a:chOff x="0" y="0"/>
          <a:chExt cx="0" cy="0"/>
        </a:xfrm>
      </p:grpSpPr>
      <p:sp>
        <p:nvSpPr>
          <p:cNvPr id="148" name="Google Shape;148;p21"/>
          <p:cNvSpPr txBox="1"/>
          <p:nvPr>
            <p:ph type="title"/>
          </p:nvPr>
        </p:nvSpPr>
        <p:spPr>
          <a:xfrm>
            <a:off x="284225" y="2034625"/>
            <a:ext cx="7764600" cy="1086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FFFF"/>
                </a:solidFill>
                <a:latin typeface="Calibri"/>
                <a:ea typeface="Calibri"/>
                <a:cs typeface="Calibri"/>
                <a:sym typeface="Calibri"/>
              </a:rPr>
              <a:t>Have you e</a:t>
            </a:r>
            <a:r>
              <a:rPr b="1" lang="en">
                <a:solidFill>
                  <a:srgbClr val="FFFFFF"/>
                </a:solidFill>
                <a:latin typeface="Calibri"/>
                <a:ea typeface="Calibri"/>
                <a:cs typeface="Calibri"/>
                <a:sym typeface="Calibri"/>
              </a:rPr>
              <a:t>ver wondered what makes up the soil in your backyard or at your school?</a:t>
            </a:r>
            <a:endParaRPr b="1">
              <a:solidFill>
                <a:srgbClr val="FFFFFF"/>
              </a:solidFill>
              <a:latin typeface="Calibri"/>
              <a:ea typeface="Calibri"/>
              <a:cs typeface="Calibri"/>
              <a:sym typeface="Calibri"/>
            </a:endParaRPr>
          </a:p>
          <a:p>
            <a:pPr indent="0" lvl="0" marL="0" rtl="0" algn="l">
              <a:spcBef>
                <a:spcPts val="0"/>
              </a:spcBef>
              <a:spcAft>
                <a:spcPts val="0"/>
              </a:spcAft>
              <a:buNone/>
            </a:pPr>
            <a:r>
              <a:t/>
            </a:r>
            <a:endParaRPr b="1">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sp>
        <p:nvSpPr>
          <p:cNvPr id="149" name="Google Shape;149;p21"/>
          <p:cNvSpPr txBox="1"/>
          <p:nvPr/>
        </p:nvSpPr>
        <p:spPr>
          <a:xfrm>
            <a:off x="492325" y="388675"/>
            <a:ext cx="2772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rgbClr val="FFFFFF"/>
                </a:solidFill>
                <a:highlight>
                  <a:srgbClr val="6AA84F"/>
                </a:highlight>
                <a:latin typeface="Amatic SC"/>
                <a:ea typeface="Amatic SC"/>
                <a:cs typeface="Amatic SC"/>
                <a:sym typeface="Amatic SC"/>
              </a:rPr>
              <a:t>Activity time!</a:t>
            </a:r>
            <a:endParaRPr b="1" sz="4800">
              <a:solidFill>
                <a:srgbClr val="FFFFFF"/>
              </a:solidFill>
              <a:highlight>
                <a:srgbClr val="6AA84F"/>
              </a:highlight>
              <a:latin typeface="Amatic SC"/>
              <a:ea typeface="Amatic SC"/>
              <a:cs typeface="Amatic SC"/>
              <a:sym typeface="Amatic SC"/>
            </a:endParaRPr>
          </a:p>
        </p:txBody>
      </p:sp>
      <p:sp>
        <p:nvSpPr>
          <p:cNvPr id="150" name="Google Shape;150;p21"/>
          <p:cNvSpPr/>
          <p:nvPr/>
        </p:nvSpPr>
        <p:spPr>
          <a:xfrm rot="-5400000">
            <a:off x="5504650" y="1503900"/>
            <a:ext cx="2892000" cy="4387200"/>
          </a:xfrm>
          <a:prstGeom prst="rtTriangle">
            <a:avLst/>
          </a:prstGeom>
          <a:solidFill>
            <a:srgbClr val="EA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1"/>
          <p:cNvSpPr/>
          <p:nvPr/>
        </p:nvSpPr>
        <p:spPr>
          <a:xfrm>
            <a:off x="7003925" y="3583025"/>
            <a:ext cx="1661100" cy="14289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1"/>
          <p:cNvSpPr/>
          <p:nvPr/>
        </p:nvSpPr>
        <p:spPr>
          <a:xfrm>
            <a:off x="7255475" y="3807225"/>
            <a:ext cx="1164600" cy="980400"/>
          </a:xfrm>
          <a:prstGeom prst="ellipse">
            <a:avLst/>
          </a:prstGeom>
          <a:solidFill>
            <a:srgbClr val="93C47D"/>
          </a:solidFill>
          <a:ln cap="flat" cmpd="sng" w="1524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1"/>
          <p:cNvSpPr txBox="1"/>
          <p:nvPr/>
        </p:nvSpPr>
        <p:spPr>
          <a:xfrm>
            <a:off x="7252172" y="4020429"/>
            <a:ext cx="1164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Mali"/>
                <a:ea typeface="Mali"/>
                <a:cs typeface="Mali"/>
                <a:sym typeface="Mali"/>
              </a:rPr>
              <a:t>Comfort Zone</a:t>
            </a:r>
            <a:endParaRPr b="1" sz="1200">
              <a:latin typeface="Mali"/>
              <a:ea typeface="Mali"/>
              <a:cs typeface="Mali"/>
              <a:sym typeface="Mali"/>
            </a:endParaRPr>
          </a:p>
        </p:txBody>
      </p:sp>
      <p:sp>
        <p:nvSpPr>
          <p:cNvPr id="154" name="Google Shape;154;p21"/>
          <p:cNvSpPr txBox="1"/>
          <p:nvPr/>
        </p:nvSpPr>
        <p:spPr>
          <a:xfrm rot="476428">
            <a:off x="8345372" y="3234771"/>
            <a:ext cx="922949" cy="60950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ali"/>
                <a:ea typeface="Mali"/>
                <a:cs typeface="Mali"/>
                <a:sym typeface="Mali"/>
              </a:rPr>
              <a:t>Growth Edge</a:t>
            </a:r>
            <a:endParaRPr sz="1200">
              <a:latin typeface="Mali"/>
              <a:ea typeface="Mali"/>
              <a:cs typeface="Mali"/>
              <a:sym typeface="Mali"/>
            </a:endParaRPr>
          </a:p>
        </p:txBody>
      </p:sp>
      <p:pic>
        <p:nvPicPr>
          <p:cNvPr id="155" name="Google Shape;155;p21"/>
          <p:cNvPicPr preferRelativeResize="0"/>
          <p:nvPr/>
        </p:nvPicPr>
        <p:blipFill>
          <a:blip r:embed="rId4">
            <a:alphaModFix/>
          </a:blip>
          <a:stretch>
            <a:fillRect/>
          </a:stretch>
        </p:blipFill>
        <p:spPr>
          <a:xfrm rot="290234">
            <a:off x="8386700" y="3855058"/>
            <a:ext cx="331006" cy="288935"/>
          </a:xfrm>
          <a:prstGeom prst="rect">
            <a:avLst/>
          </a:prstGeom>
          <a:noFill/>
          <a:ln>
            <a:noFill/>
          </a:ln>
        </p:spPr>
      </p:pic>
      <p:sp>
        <p:nvSpPr>
          <p:cNvPr id="156" name="Google Shape;156;p21"/>
          <p:cNvSpPr txBox="1"/>
          <p:nvPr/>
        </p:nvSpPr>
        <p:spPr>
          <a:xfrm>
            <a:off x="284225" y="2816625"/>
            <a:ext cx="63543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800">
                <a:solidFill>
                  <a:schemeClr val="lt1"/>
                </a:solidFill>
                <a:latin typeface="Calibri"/>
                <a:ea typeface="Calibri"/>
                <a:cs typeface="Calibri"/>
                <a:sym typeface="Calibri"/>
              </a:rPr>
              <a:t>Let’s explore! </a:t>
            </a:r>
            <a:endParaRPr b="1" sz="2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a:solidFill>
                  <a:schemeClr val="lt1"/>
                </a:solidFill>
                <a:latin typeface="Calibri"/>
                <a:ea typeface="Calibri"/>
                <a:cs typeface="Calibri"/>
                <a:sym typeface="Calibri"/>
              </a:rPr>
              <a:t>Find a spot around your home or school with soil (make sure you have permission to grab soil from there!)</a:t>
            </a:r>
            <a:endParaRPr b="1"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a:solidFill>
                  <a:schemeClr val="lt1"/>
                </a:solidFill>
                <a:latin typeface="Calibri"/>
                <a:ea typeface="Calibri"/>
                <a:cs typeface="Calibri"/>
                <a:sym typeface="Calibri"/>
              </a:rPr>
              <a:t>Grab a handful of soil and place it on a paper plate, </a:t>
            </a:r>
            <a:endParaRPr b="1" sz="1800">
              <a:solidFill>
                <a:schemeClr val="lt1"/>
              </a:solidFill>
              <a:latin typeface="Calibri"/>
              <a:ea typeface="Calibri"/>
              <a:cs typeface="Calibri"/>
              <a:sym typeface="Calibri"/>
            </a:endParaRPr>
          </a:p>
          <a:p>
            <a:pPr indent="0" lvl="0" marL="457200" rtl="0" algn="l">
              <a:spcBef>
                <a:spcPts val="0"/>
              </a:spcBef>
              <a:spcAft>
                <a:spcPts val="0"/>
              </a:spcAft>
              <a:buNone/>
            </a:pPr>
            <a:r>
              <a:rPr b="1" lang="en" sz="1800">
                <a:solidFill>
                  <a:schemeClr val="lt1"/>
                </a:solidFill>
                <a:latin typeface="Calibri"/>
                <a:ea typeface="Calibri"/>
                <a:cs typeface="Calibri"/>
                <a:sym typeface="Calibri"/>
              </a:rPr>
              <a:t>paper towel, or a flat surface. </a:t>
            </a:r>
            <a:endParaRPr b="1" sz="1800">
              <a:solidFill>
                <a:schemeClr val="lt1"/>
              </a:solidFill>
              <a:latin typeface="Calibri"/>
              <a:ea typeface="Calibri"/>
              <a:cs typeface="Calibri"/>
              <a:sym typeface="Calibri"/>
            </a:endParaRPr>
          </a:p>
          <a:p>
            <a:pPr indent="-342900" lvl="0" marL="457200" rtl="0" algn="l">
              <a:spcBef>
                <a:spcPts val="0"/>
              </a:spcBef>
              <a:spcAft>
                <a:spcPts val="0"/>
              </a:spcAft>
              <a:buClr>
                <a:schemeClr val="lt1"/>
              </a:buClr>
              <a:buSzPts val="1800"/>
              <a:buFont typeface="Calibri"/>
              <a:buAutoNum type="arabicPeriod"/>
            </a:pPr>
            <a:r>
              <a:rPr b="1" lang="en" sz="1800">
                <a:solidFill>
                  <a:schemeClr val="lt1"/>
                </a:solidFill>
                <a:latin typeface="Calibri"/>
                <a:ea typeface="Calibri"/>
                <a:cs typeface="Calibri"/>
                <a:sym typeface="Calibri"/>
              </a:rPr>
              <a:t>Separate the different pieces of soil you find </a:t>
            </a:r>
            <a:endParaRPr b="1" sz="1800">
              <a:solidFill>
                <a:schemeClr val="lt1"/>
              </a:solidFill>
              <a:latin typeface="Calibri"/>
              <a:ea typeface="Calibri"/>
              <a:cs typeface="Calibri"/>
              <a:sym typeface="Calibri"/>
            </a:endParaRPr>
          </a:p>
          <a:p>
            <a:pPr indent="0" lvl="0" marL="457200" rtl="0" algn="l">
              <a:spcBef>
                <a:spcPts val="0"/>
              </a:spcBef>
              <a:spcAft>
                <a:spcPts val="0"/>
              </a:spcAft>
              <a:buNone/>
            </a:pPr>
            <a:r>
              <a:rPr b="1" lang="en" sz="1800">
                <a:solidFill>
                  <a:schemeClr val="lt1"/>
                </a:solidFill>
                <a:latin typeface="Calibri"/>
                <a:ea typeface="Calibri"/>
                <a:cs typeface="Calibri"/>
                <a:sym typeface="Calibri"/>
              </a:rPr>
              <a:t>by size and material</a:t>
            </a:r>
            <a:endParaRPr b="1" sz="1800">
              <a:solidFill>
                <a:schemeClr val="lt1"/>
              </a:solidFill>
              <a:latin typeface="Calibri"/>
              <a:ea typeface="Calibri"/>
              <a:cs typeface="Calibri"/>
              <a:sym typeface="Calibri"/>
            </a:endParaRPr>
          </a:p>
          <a:p>
            <a:pPr indent="0" lvl="0" marL="0" rtl="0" algn="l">
              <a:spcBef>
                <a:spcPts val="0"/>
              </a:spcBef>
              <a:spcAft>
                <a:spcPts val="0"/>
              </a:spcAft>
              <a:buNone/>
            </a:pPr>
            <a:r>
              <a:t/>
            </a:r>
            <a:endParaRPr/>
          </a:p>
        </p:txBody>
      </p:sp>
      <p:sp>
        <p:nvSpPr>
          <p:cNvPr id="157" name="Google Shape;157;p21"/>
          <p:cNvSpPr txBox="1"/>
          <p:nvPr/>
        </p:nvSpPr>
        <p:spPr>
          <a:xfrm>
            <a:off x="5547125" y="4527900"/>
            <a:ext cx="1732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Don’t forget your comfort zone!</a:t>
            </a:r>
            <a:endParaRPr b="1"/>
          </a:p>
        </p:txBody>
      </p:sp>
      <p:pic>
        <p:nvPicPr>
          <p:cNvPr id="158" name="Google Shape;158;p21" title="4th Grade Lesson 1 Slide 9.mp3">
            <a:hlinkClick r:id="rId5"/>
          </p:cNvPr>
          <p:cNvPicPr preferRelativeResize="0"/>
          <p:nvPr/>
        </p:nvPicPr>
        <p:blipFill>
          <a:blip r:embed="rId6">
            <a:alphaModFix/>
          </a:blip>
          <a:stretch>
            <a:fillRect/>
          </a:stretch>
        </p:blipFill>
        <p:spPr>
          <a:xfrm>
            <a:off x="3417325" y="152400"/>
            <a:ext cx="1339725" cy="1339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2D59EBACE9B946AB9F21BA0E481320" ma:contentTypeVersion="17" ma:contentTypeDescription="Create a new document." ma:contentTypeScope="" ma:versionID="e901e69411fad217a2a32e9ca220a810">
  <xsd:schema xmlns:xsd="http://www.w3.org/2001/XMLSchema" xmlns:xs="http://www.w3.org/2001/XMLSchema" xmlns:p="http://schemas.microsoft.com/office/2006/metadata/properties" xmlns:ns2="da0dc55c-79c7-42a4-8508-5dcb258818c6" xmlns:ns3="d0ee016b-a37b-4a2c-bcab-527394bc5af0" targetNamespace="http://schemas.microsoft.com/office/2006/metadata/properties" ma:root="true" ma:fieldsID="d45fe97ba6dafdb1deb74dba6f6e28ed" ns2:_="" ns3:_="">
    <xsd:import namespace="da0dc55c-79c7-42a4-8508-5dcb258818c6"/>
    <xsd:import namespace="d0ee016b-a37b-4a2c-bcab-527394bc5af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0dc55c-79c7-42a4-8508-5dcb258818c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9c11e83-3186-425f-a5de-12b0aad9dc39}" ma:internalName="TaxCatchAll" ma:showField="CatchAllData" ma:web="da0dc55c-79c7-42a4-8508-5dcb258818c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0ee016b-a37b-4a2c-bcab-527394bc5af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34a8d9e-7ee9-4edc-a3a1-2a56dc8e791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d0ee016b-a37b-4a2c-bcab-527394bc5af0" xsi:nil="true"/>
    <SharedWithUsers xmlns="da0dc55c-79c7-42a4-8508-5dcb258818c6">
      <UserInfo>
        <DisplayName/>
        <AccountId xsi:nil="true"/>
        <AccountType/>
      </UserInfo>
    </SharedWithUsers>
    <lcf76f155ced4ddcb4097134ff3c332f xmlns="d0ee016b-a37b-4a2c-bcab-527394bc5af0">
      <Terms xmlns="http://schemas.microsoft.com/office/infopath/2007/PartnerControls"/>
    </lcf76f155ced4ddcb4097134ff3c332f>
    <TaxCatchAll xmlns="da0dc55c-79c7-42a4-8508-5dcb258818c6" xsi:nil="true"/>
  </documentManagement>
</p:properties>
</file>

<file path=customXml/itemProps1.xml><?xml version="1.0" encoding="utf-8"?>
<ds:datastoreItem xmlns:ds="http://schemas.openxmlformats.org/officeDocument/2006/customXml" ds:itemID="{BBF1B658-B10C-46C3-8B0F-BB85FD1EF81B}"/>
</file>

<file path=customXml/itemProps2.xml><?xml version="1.0" encoding="utf-8"?>
<ds:datastoreItem xmlns:ds="http://schemas.openxmlformats.org/officeDocument/2006/customXml" ds:itemID="{F62D3C67-DA82-4C80-951B-573ABDA9EEE7}"/>
</file>

<file path=customXml/itemProps3.xml><?xml version="1.0" encoding="utf-8"?>
<ds:datastoreItem xmlns:ds="http://schemas.openxmlformats.org/officeDocument/2006/customXml" ds:itemID="{7C3CB244-9EB1-4AA1-96D8-7D4279D5C9A1}"/>
</file>

<file path=docProps/custom.xml><?xml version="1.0" encoding="utf-8"?>
<Properties xmlns="http://schemas.openxmlformats.org/officeDocument/2006/custom-properties" xmlns:vt="http://schemas.openxmlformats.org/officeDocument/2006/docPropsVTypes">
  <property fmtid="{D5CDD505-2E9C-101B-9397-08002B2CF9AE}" pid="2" name="Order">
    <vt:lpwstr>3200.00000000000</vt:lpwstr>
  </property>
  <property fmtid="{D5CDD505-2E9C-101B-9397-08002B2CF9AE}" pid="3" name="ContentTypeId">
    <vt:lpwstr>0x010100E42D59EBACE9B946AB9F21BA0E481320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