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x="9144000" cy="5143500" type="screen16x9"/>
  <p:notesSz cx="6858000" cy="9144000"/>
  <p:embeddedFontLst>
    <p:embeddedFont>
      <p:font typeface="Amatic SC" panose="00000500000000000000" pitchFamily="2" charset="-79"/>
      <p:regular r:id="rId35"/>
      <p:bold r:id="rId36"/>
    </p:embeddedFont>
    <p:embeddedFont>
      <p:font typeface="Caveat" panose="020B0604020202020204" charset="0"/>
      <p:regular r:id="rId37"/>
      <p:bold r:id="rId38"/>
    </p:embeddedFont>
    <p:embeddedFont>
      <p:font typeface="Mali" panose="020B0604020202020204" charset="-34"/>
      <p:regular r:id="rId39"/>
      <p:bold r:id="rId40"/>
      <p:italic r:id="rId41"/>
      <p:boldItalic r:id="rId42"/>
    </p:embeddedFont>
    <p:embeddedFont>
      <p:font typeface="Oswald" panose="00000500000000000000" pitchFamily="2"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and welcome to protecting our watersheds - inquiry to action.  Today we will be exploring water in nature in part A of this lesson.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ea8da5411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ea8da5411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you’re in your groups, remember to be open minded to new ideas, to speak up and share your own ideas, and to pause and let others speak.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adaacafbb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adaacafbb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a8f09e002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a8f09e002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8f09e002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8f09e002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a8f09e002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a8f09e002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a8f09e002f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a8f09e002f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a8f09e002f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a8f09e002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8f09e002f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8f09e002f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a8da5411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ea8da5411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a8da54110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ea8da54110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back to protecting our watersheds!  In this next session, we will review what patterns we saw in the last activity and dive further into the effects of water in nature!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f7dd98f82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f7dd98f82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In our activity today we will have a chance to work on our communication skills and our critical thinking skills.  These skills include being curious, speaking up and sharing our ideas in a group setting, pausing for others to speak, being open minded and accepting new ideas, and thinking creatively.  Where are these skills on your comfort zone scale?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f7dd98f823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f7dd98f823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In our investigation today we will have a chance to work on our evaluating and analyzing skills, our critical thinking skills, and our organizational skills.  These skills include thinking like a scientist, being curious, staying focused, asking for help, and sharing equipment.  Where are these skills on your comfort zone scale?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7dd98f823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7dd98f823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Think about where the previous skills land in your comfort zone.  Are they in the middle of your comfort zone, closer to the growth edge, or in the yikes zone?  Today is a great day to work around your growth edge!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a8da54110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ea8da54110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you remember from our last session with Protecting our Watersheds?  Think back to part a of this lesson, what did you explore?  What activity did you do?  How did you sort the pictures?  Did you learn anything new after sharing with your groups?</a:t>
            </a:r>
            <a:endParaRPr>
              <a:solidFill>
                <a:srgbClr val="FF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a8f09e002f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a8f09e002f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a8f09e002f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a8f09e002f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a8f09e002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a8f09e002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about how you can use these skills during the investigation!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a8f09e002f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a8f09e002f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a8f09e002f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a8f09e002f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8f09e002f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8f09e002f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a8f09e002f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a8f09e002f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7dd98f82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7dd98f82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Think about where the previous skills land in your comfort zone.  Are they in the middle of your comfort zone, or closer to the growth edge?  Maybe one of those skills are in your yikes zone.  Remember to work together to grow your comfort zones!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a8f09e002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a8f09e002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8f09e00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8f09e00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8f09e002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8f09e002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a8f09e002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a8f09e002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a8f09e002f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a8f09e002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this activity, we’re going to work on being curious and creative!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daacafbb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daacafb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drive.google.com/file/d/1Q167yOLnf2Q3W15voFweHQIfFrIrb5Ms/view"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drive.google.com/file/d/1qBCePbjB_Cd2blEEg2Lco5sBTRUyOrHB/view" TargetMode="External"/><Relationship Id="rId3" Type="http://schemas.openxmlformats.org/officeDocument/2006/relationships/image" Target="../media/image32.png"/><Relationship Id="rId7"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3.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SEfKVxEv0g--_LSdId8ae7WX4JT9NBo/view"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drive.google.com/file/d/1MuXydqF91VsTLmTTb79g1H9oG39KOtDA/view"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drive.google.com/file/d/1RTu-NjT4bp4XE7BuFrh0neoAfA2GJWMF/view"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hyperlink" Target="http://drive.google.com/file/d/1ZTOTsjR43aVMs8ZN-GsuHxgGcB0rY6ea/view"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drive.google.com/file/d/1H0ORXPJxXBcLKjOKY-gmXvRBxOC8KonU/view"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drive.google.com/file/d/1VM58x1KO_j5bo0KIvaJgMfNayrMhPd_t/view"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23-OvICC84PVeJ0sIUKJwpnODIumVJX4/vie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drive.google.com/file/d/1G5ArC2uWoLB2cQb6r9TxhTaLqWQzGOwA/view"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hyperlink" Target="http://drive.google.com/file/d/12iTbPnkCfinGYhj9aXFFa4Jkh98JIrnc/view" TargetMode="External"/><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drive.google.com/file/d/1aqU6yKoylgNK1L_D6osqdwxCMChx8k98/view" TargetMode="External"/><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hUf09CGpW7FkUn-8mR46AKK9EwUaxxTK/view"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x6_q7SawAQbedi5mwkjcutTL16ZPiN2T/vie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1Ijr7SnDJC64zV58f5vwMSoVC06iHT8c/vi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3kGkurVq0l7pwuBhZynmR6aV47GNpWQe/view"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drive.google.com/file/d/1KvfpfrL_8TSF3Bhe8JEAslunk6mKdUHs/view" TargetMode="External"/><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hyperlink" Target="http://drive.google.com/file/d/1G5yW585msrnT_Ua97YITDSF-YhvFb374/view" TargetMode="External"/><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drive.google.com/file/d/1g_3Ubf1O14PHP2hV7goEB6Rth5pdKyps/view"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hyperlink" Target="http://drive.google.com/file/d/1sKgwO37gT8-ocuMyCytS5PE0Z-1OSclW/view"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drive.google.com/file/d/1Xvk5p-heps_ATdcTzqKmU57jg5vVSxWq/view"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jVco49s3ESGqwsFfzWk4WydrH6y_LtoR/vie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drive.google.com/file/d/1yc9OXG8Bk47v5KpkVbWvEuBuoJbieGw_/vie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hyperlink" Target="http://drive.google.com/file/d/1m7nZpY0M7gdZ-0Jo7ifT6fphFCdhIYGo/view"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hyperlink" Target="http://drive.google.com/file/d/1YayADylPuO1Z7hTm6Op5h991raOgWwcc/view" TargetMode="External"/><Relationship Id="rId3" Type="http://schemas.openxmlformats.org/officeDocument/2006/relationships/image" Target="../media/image11.gif"/><Relationship Id="rId7" Type="http://schemas.openxmlformats.org/officeDocument/2006/relationships/hyperlink" Target="http://drive.google.com/file/d/19_wSXvwr7A4EDgAccUxgETzEKF7O5kjE/view" TargetMode="External"/><Relationship Id="rId12"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drive.google.com/file/d/1z1q9FwtJcTD-9oyBsRMRLhxs932hqRiB/view" TargetMode="External"/><Relationship Id="rId5" Type="http://schemas.openxmlformats.org/officeDocument/2006/relationships/hyperlink" Target="http://drive.google.com/file/d/19CsBib0Blm9WrbeGQzB61Uk5ejswxiKW/view" TargetMode="External"/><Relationship Id="rId10" Type="http://schemas.openxmlformats.org/officeDocument/2006/relationships/image" Target="../media/image14.jpg"/><Relationship Id="rId4" Type="http://schemas.openxmlformats.org/officeDocument/2006/relationships/image" Target="../media/image12.gif"/><Relationship Id="rId9" Type="http://schemas.openxmlformats.org/officeDocument/2006/relationships/hyperlink" Target="http://drive.google.com/file/d/1i-cj-ZIWyycLbi_6bEmCuJE-451ps0aH/view" TargetMode="External"/><Relationship Id="rId1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hyperlink" Target="http://drive.google.com/file/d/1W2Ojjvon6MfEJOaDagzfe5qQo8ZTNvjE/view" TargetMode="External"/><Relationship Id="rId3" Type="http://schemas.openxmlformats.org/officeDocument/2006/relationships/image" Target="../media/image11.gif"/><Relationship Id="rId7" Type="http://schemas.openxmlformats.org/officeDocument/2006/relationships/hyperlink" Target="http://drive.google.com/file/d/1mwDe7CHfqaOdSHb2sqW55GN55_e07clz/view" TargetMode="External"/><Relationship Id="rId12"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drive.google.com/file/d/1SfiZVFMvCFId_QaH-l9e6tHc31vqhWbP/view" TargetMode="External"/><Relationship Id="rId5" Type="http://schemas.openxmlformats.org/officeDocument/2006/relationships/hyperlink" Target="http://drive.google.com/file/d/1_RsI-GaVa3Q35fV-MimnSRh-spTiO6jM/view" TargetMode="External"/><Relationship Id="rId10" Type="http://schemas.openxmlformats.org/officeDocument/2006/relationships/image" Target="../media/image18.jpg"/><Relationship Id="rId4" Type="http://schemas.openxmlformats.org/officeDocument/2006/relationships/image" Target="../media/image12.gif"/><Relationship Id="rId9" Type="http://schemas.openxmlformats.org/officeDocument/2006/relationships/hyperlink" Target="http://drive.google.com/file/d/1jEcl_BN5JDxG0BzRfIbDxOK3kojvN3Uh/view" TargetMode="External"/><Relationship Id="rId1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11OzQguamSzH4FPKIzWWa-Ba6p86Fg1Cj/view"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236250" y="43509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Lesson 1, Part A: Water in Nature</a:t>
            </a:r>
            <a:endParaRPr>
              <a:solidFill>
                <a:schemeClr val="lt1"/>
              </a:solidFill>
            </a:endParaRPr>
          </a:p>
        </p:txBody>
      </p:sp>
      <p:pic>
        <p:nvPicPr>
          <p:cNvPr id="55" name="Google Shape;55;p13"/>
          <p:cNvPicPr preferRelativeResize="0"/>
          <p:nvPr/>
        </p:nvPicPr>
        <p:blipFill>
          <a:blip r:embed="rId4">
            <a:alphaModFix/>
          </a:blip>
          <a:stretch>
            <a:fillRect/>
          </a:stretch>
        </p:blipFill>
        <p:spPr>
          <a:xfrm>
            <a:off x="3368775" y="395050"/>
            <a:ext cx="5463525" cy="1124850"/>
          </a:xfrm>
          <a:prstGeom prst="rect">
            <a:avLst/>
          </a:prstGeom>
          <a:noFill/>
          <a:ln>
            <a:noFill/>
          </a:ln>
        </p:spPr>
      </p:pic>
      <p:pic>
        <p:nvPicPr>
          <p:cNvPr id="56" name="Google Shape;56;p13" title="Copy of 3rd Grade Lesson 1 slide 1.mp3">
            <a:hlinkClick r:id="rId5"/>
          </p:cNvPr>
          <p:cNvPicPr preferRelativeResize="0"/>
          <p:nvPr/>
        </p:nvPicPr>
        <p:blipFill>
          <a:blip r:embed="rId6">
            <a:alphaModFix/>
          </a:blip>
          <a:stretch>
            <a:fillRect/>
          </a:stretch>
        </p:blipFill>
        <p:spPr>
          <a:xfrm>
            <a:off x="438150" y="395049"/>
            <a:ext cx="1124850" cy="1124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56"/>
        <p:cNvGrpSpPr/>
        <p:nvPr/>
      </p:nvGrpSpPr>
      <p:grpSpPr>
        <a:xfrm>
          <a:off x="0" y="0"/>
          <a:ext cx="0" cy="0"/>
          <a:chOff x="0" y="0"/>
          <a:chExt cx="0" cy="0"/>
        </a:xfrm>
      </p:grpSpPr>
      <p:sp>
        <p:nvSpPr>
          <p:cNvPr id="157" name="Google Shape;157;p22"/>
          <p:cNvSpPr/>
          <p:nvPr/>
        </p:nvSpPr>
        <p:spPr>
          <a:xfrm>
            <a:off x="0" y="3719975"/>
            <a:ext cx="9144000" cy="142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txBox="1">
            <a:spLocks noGrp="1"/>
          </p:cNvSpPr>
          <p:nvPr>
            <p:ph type="title"/>
          </p:nvPr>
        </p:nvSpPr>
        <p:spPr>
          <a:xfrm>
            <a:off x="359325" y="87600"/>
            <a:ext cx="655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how you organized your cards!</a:t>
            </a:r>
            <a:endParaRPr/>
          </a:p>
        </p:txBody>
      </p:sp>
      <p:sp>
        <p:nvSpPr>
          <p:cNvPr id="159" name="Google Shape;159;p22"/>
          <p:cNvSpPr txBox="1">
            <a:spLocks noGrp="1"/>
          </p:cNvSpPr>
          <p:nvPr>
            <p:ph type="body" idx="1"/>
          </p:nvPr>
        </p:nvSpPr>
        <p:spPr>
          <a:xfrm>
            <a:off x="452300" y="694800"/>
            <a:ext cx="40140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434343"/>
              </a:buClr>
              <a:buSzPts val="1800"/>
              <a:buChar char="-"/>
            </a:pPr>
            <a:r>
              <a:rPr lang="en">
                <a:solidFill>
                  <a:srgbClr val="434343"/>
                </a:solidFill>
              </a:rPr>
              <a:t>Your teacher will now put you into groups of 4 or 5</a:t>
            </a:r>
            <a:endParaRPr>
              <a:solidFill>
                <a:srgbClr val="434343"/>
              </a:solidFill>
            </a:endParaRPr>
          </a:p>
          <a:p>
            <a:pPr marL="457200" lvl="0" indent="-342900" algn="l" rtl="0">
              <a:spcBef>
                <a:spcPts val="0"/>
              </a:spcBef>
              <a:spcAft>
                <a:spcPts val="0"/>
              </a:spcAft>
              <a:buClr>
                <a:srgbClr val="434343"/>
              </a:buClr>
              <a:buSzPts val="1800"/>
              <a:buChar char="-"/>
            </a:pPr>
            <a:r>
              <a:rPr lang="en">
                <a:solidFill>
                  <a:srgbClr val="434343"/>
                </a:solidFill>
              </a:rPr>
              <a:t>Talk with your group about how and why you grouped your cards the way you did</a:t>
            </a:r>
            <a:endParaRPr>
              <a:solidFill>
                <a:srgbClr val="434343"/>
              </a:solidFill>
            </a:endParaRPr>
          </a:p>
          <a:p>
            <a:pPr marL="457200" lvl="0" indent="-342900" algn="l" rtl="0">
              <a:spcBef>
                <a:spcPts val="0"/>
              </a:spcBef>
              <a:spcAft>
                <a:spcPts val="0"/>
              </a:spcAft>
              <a:buClr>
                <a:srgbClr val="434343"/>
              </a:buClr>
              <a:buSzPts val="1800"/>
              <a:buChar char="-"/>
            </a:pPr>
            <a:r>
              <a:rPr lang="en">
                <a:solidFill>
                  <a:srgbClr val="434343"/>
                </a:solidFill>
              </a:rPr>
              <a:t>Do you notice any similarities or differences?</a:t>
            </a:r>
            <a:endParaRPr>
              <a:solidFill>
                <a:srgbClr val="434343"/>
              </a:solidFill>
            </a:endParaRPr>
          </a:p>
          <a:p>
            <a:pPr marL="457200" lvl="0" indent="-342900" algn="l" rtl="0">
              <a:spcBef>
                <a:spcPts val="0"/>
              </a:spcBef>
              <a:spcAft>
                <a:spcPts val="0"/>
              </a:spcAft>
              <a:buClr>
                <a:srgbClr val="434343"/>
              </a:buClr>
              <a:buSzPts val="1800"/>
              <a:buChar char="-"/>
            </a:pPr>
            <a:r>
              <a:rPr lang="en">
                <a:solidFill>
                  <a:srgbClr val="434343"/>
                </a:solidFill>
              </a:rPr>
              <a:t>Which method of sorting was the most effective and why?</a:t>
            </a:r>
            <a:endParaRPr>
              <a:solidFill>
                <a:srgbClr val="434343"/>
              </a:solidFill>
            </a:endParaRPr>
          </a:p>
        </p:txBody>
      </p:sp>
      <p:pic>
        <p:nvPicPr>
          <p:cNvPr id="160" name="Google Shape;160;p22"/>
          <p:cNvPicPr preferRelativeResize="0"/>
          <p:nvPr/>
        </p:nvPicPr>
        <p:blipFill rotWithShape="1">
          <a:blip r:embed="rId3">
            <a:alphaModFix/>
          </a:blip>
          <a:srcRect t="8548" b="9018"/>
          <a:stretch/>
        </p:blipFill>
        <p:spPr>
          <a:xfrm>
            <a:off x="4940200" y="640600"/>
            <a:ext cx="3820976" cy="3149525"/>
          </a:xfrm>
          <a:prstGeom prst="rect">
            <a:avLst/>
          </a:prstGeom>
          <a:noFill/>
          <a:ln>
            <a:noFill/>
          </a:ln>
        </p:spPr>
      </p:pic>
      <p:pic>
        <p:nvPicPr>
          <p:cNvPr id="161" name="Google Shape;161;p22"/>
          <p:cNvPicPr preferRelativeResize="0"/>
          <p:nvPr/>
        </p:nvPicPr>
        <p:blipFill>
          <a:blip r:embed="rId4">
            <a:alphaModFix/>
          </a:blip>
          <a:stretch>
            <a:fillRect/>
          </a:stretch>
        </p:blipFill>
        <p:spPr>
          <a:xfrm>
            <a:off x="6573696" y="2556325"/>
            <a:ext cx="648730" cy="572700"/>
          </a:xfrm>
          <a:prstGeom prst="rect">
            <a:avLst/>
          </a:prstGeom>
          <a:noFill/>
          <a:ln>
            <a:noFill/>
          </a:ln>
        </p:spPr>
      </p:pic>
      <p:pic>
        <p:nvPicPr>
          <p:cNvPr id="162" name="Google Shape;162;p22"/>
          <p:cNvPicPr preferRelativeResize="0"/>
          <p:nvPr/>
        </p:nvPicPr>
        <p:blipFill>
          <a:blip r:embed="rId5">
            <a:alphaModFix/>
          </a:blip>
          <a:stretch>
            <a:fillRect/>
          </a:stretch>
        </p:blipFill>
        <p:spPr>
          <a:xfrm flipH="1">
            <a:off x="3929333" y="3885150"/>
            <a:ext cx="796292" cy="1046700"/>
          </a:xfrm>
          <a:prstGeom prst="rect">
            <a:avLst/>
          </a:prstGeom>
          <a:noFill/>
          <a:ln>
            <a:noFill/>
          </a:ln>
        </p:spPr>
      </p:pic>
      <p:sp>
        <p:nvSpPr>
          <p:cNvPr id="163" name="Google Shape;163;p22"/>
          <p:cNvSpPr/>
          <p:nvPr/>
        </p:nvSpPr>
        <p:spPr>
          <a:xfrm>
            <a:off x="4725625" y="3984600"/>
            <a:ext cx="1256100" cy="1022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2"/>
          <p:cNvSpPr txBox="1"/>
          <p:nvPr/>
        </p:nvSpPr>
        <p:spPr>
          <a:xfrm>
            <a:off x="4829081" y="4044582"/>
            <a:ext cx="10686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latin typeface="Mali"/>
                <a:ea typeface="Mali"/>
                <a:cs typeface="Mali"/>
                <a:sym typeface="Mali"/>
              </a:rPr>
              <a:t>Speaking up and sharing my ideas</a:t>
            </a:r>
            <a:endParaRPr sz="1300" b="1">
              <a:latin typeface="Mali"/>
              <a:ea typeface="Mali"/>
              <a:cs typeface="Mali"/>
              <a:sym typeface="Mali"/>
            </a:endParaRPr>
          </a:p>
        </p:txBody>
      </p:sp>
      <p:pic>
        <p:nvPicPr>
          <p:cNvPr id="165" name="Google Shape;165;p22"/>
          <p:cNvPicPr preferRelativeResize="0"/>
          <p:nvPr/>
        </p:nvPicPr>
        <p:blipFill>
          <a:blip r:embed="rId6">
            <a:alphaModFix/>
          </a:blip>
          <a:stretch>
            <a:fillRect/>
          </a:stretch>
        </p:blipFill>
        <p:spPr>
          <a:xfrm>
            <a:off x="6918825" y="3945275"/>
            <a:ext cx="985200" cy="985200"/>
          </a:xfrm>
          <a:prstGeom prst="rect">
            <a:avLst/>
          </a:prstGeom>
          <a:noFill/>
          <a:ln>
            <a:noFill/>
          </a:ln>
        </p:spPr>
      </p:pic>
      <p:sp>
        <p:nvSpPr>
          <p:cNvPr id="166" name="Google Shape;166;p22"/>
          <p:cNvSpPr/>
          <p:nvPr/>
        </p:nvSpPr>
        <p:spPr>
          <a:xfrm>
            <a:off x="7826100" y="38826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txBox="1"/>
          <p:nvPr/>
        </p:nvSpPr>
        <p:spPr>
          <a:xfrm>
            <a:off x="7882500" y="3958800"/>
            <a:ext cx="1020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Pausing for others to speak</a:t>
            </a:r>
            <a:endParaRPr b="1">
              <a:latin typeface="Mali"/>
              <a:ea typeface="Mali"/>
              <a:cs typeface="Mali"/>
              <a:sym typeface="Mali"/>
            </a:endParaRPr>
          </a:p>
        </p:txBody>
      </p:sp>
      <p:pic>
        <p:nvPicPr>
          <p:cNvPr id="168" name="Google Shape;168;p22"/>
          <p:cNvPicPr preferRelativeResize="0"/>
          <p:nvPr/>
        </p:nvPicPr>
        <p:blipFill>
          <a:blip r:embed="rId7">
            <a:alphaModFix/>
          </a:blip>
          <a:stretch>
            <a:fillRect/>
          </a:stretch>
        </p:blipFill>
        <p:spPr>
          <a:xfrm>
            <a:off x="882750" y="3887400"/>
            <a:ext cx="1256099" cy="1256099"/>
          </a:xfrm>
          <a:prstGeom prst="rect">
            <a:avLst/>
          </a:prstGeom>
          <a:noFill/>
          <a:ln>
            <a:noFill/>
          </a:ln>
        </p:spPr>
      </p:pic>
      <p:sp>
        <p:nvSpPr>
          <p:cNvPr id="169" name="Google Shape;169;p22"/>
          <p:cNvSpPr/>
          <p:nvPr/>
        </p:nvSpPr>
        <p:spPr>
          <a:xfrm>
            <a:off x="2084425" y="38711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txBox="1"/>
          <p:nvPr/>
        </p:nvSpPr>
        <p:spPr>
          <a:xfrm>
            <a:off x="2084425" y="4049150"/>
            <a:ext cx="1133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Being open minded</a:t>
            </a:r>
            <a:endParaRPr b="1">
              <a:latin typeface="Mali"/>
              <a:ea typeface="Mali"/>
              <a:cs typeface="Mali"/>
              <a:sym typeface="Mali"/>
            </a:endParaRPr>
          </a:p>
        </p:txBody>
      </p:sp>
      <p:pic>
        <p:nvPicPr>
          <p:cNvPr id="171" name="Google Shape;171;p22" title="Copy of 3rd Grade Lesson 1 Slide 10.mp3">
            <a:hlinkClick r:id="rId8"/>
          </p:cNvPr>
          <p:cNvPicPr preferRelativeResize="0"/>
          <p:nvPr/>
        </p:nvPicPr>
        <p:blipFill>
          <a:blip r:embed="rId9">
            <a:alphaModFix/>
          </a:blip>
          <a:stretch>
            <a:fillRect/>
          </a:stretch>
        </p:blipFill>
        <p:spPr>
          <a:xfrm>
            <a:off x="7934850" y="76200"/>
            <a:ext cx="1068600" cy="1068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pic>
        <p:nvPicPr>
          <p:cNvPr id="176" name="Google Shape;176;p23"/>
          <p:cNvPicPr preferRelativeResize="0"/>
          <p:nvPr/>
        </p:nvPicPr>
        <p:blipFill>
          <a:blip r:embed="rId4">
            <a:alphaModFix/>
          </a:blip>
          <a:stretch>
            <a:fillRect/>
          </a:stretch>
        </p:blipFill>
        <p:spPr>
          <a:xfrm>
            <a:off x="2097225" y="3860600"/>
            <a:ext cx="1507323" cy="1130500"/>
          </a:xfrm>
          <a:prstGeom prst="rect">
            <a:avLst/>
          </a:prstGeom>
          <a:noFill/>
          <a:ln w="38100" cap="flat" cmpd="sng">
            <a:solidFill>
              <a:srgbClr val="FF0000"/>
            </a:solidFill>
            <a:prstDash val="solid"/>
            <a:round/>
            <a:headEnd type="none" w="sm" len="sm"/>
            <a:tailEnd type="none" w="sm" len="sm"/>
          </a:ln>
        </p:spPr>
      </p:pic>
      <p:pic>
        <p:nvPicPr>
          <p:cNvPr id="177" name="Google Shape;177;p23"/>
          <p:cNvPicPr preferRelativeResize="0"/>
          <p:nvPr/>
        </p:nvPicPr>
        <p:blipFill>
          <a:blip r:embed="rId5">
            <a:alphaModFix/>
          </a:blip>
          <a:stretch>
            <a:fillRect/>
          </a:stretch>
        </p:blipFill>
        <p:spPr>
          <a:xfrm>
            <a:off x="861850" y="3373576"/>
            <a:ext cx="1580849" cy="1059225"/>
          </a:xfrm>
          <a:prstGeom prst="rect">
            <a:avLst/>
          </a:prstGeom>
          <a:noFill/>
          <a:ln w="38100" cap="flat" cmpd="sng">
            <a:solidFill>
              <a:srgbClr val="FF0000"/>
            </a:solidFill>
            <a:prstDash val="solid"/>
            <a:round/>
            <a:headEnd type="none" w="sm" len="sm"/>
            <a:tailEnd type="none" w="sm" len="sm"/>
          </a:ln>
        </p:spPr>
      </p:pic>
      <p:pic>
        <p:nvPicPr>
          <p:cNvPr id="178" name="Google Shape;178;p23"/>
          <p:cNvPicPr preferRelativeResize="0"/>
          <p:nvPr/>
        </p:nvPicPr>
        <p:blipFill>
          <a:blip r:embed="rId6">
            <a:alphaModFix/>
          </a:blip>
          <a:stretch>
            <a:fillRect/>
          </a:stretch>
        </p:blipFill>
        <p:spPr>
          <a:xfrm>
            <a:off x="1733250" y="2571750"/>
            <a:ext cx="1680766" cy="1059225"/>
          </a:xfrm>
          <a:prstGeom prst="rect">
            <a:avLst/>
          </a:prstGeom>
          <a:noFill/>
          <a:ln w="38100" cap="flat" cmpd="sng">
            <a:solidFill>
              <a:srgbClr val="FF0000"/>
            </a:solidFill>
            <a:prstDash val="solid"/>
            <a:round/>
            <a:headEnd type="none" w="sm" len="sm"/>
            <a:tailEnd type="none" w="sm" len="sm"/>
          </a:ln>
        </p:spPr>
      </p:pic>
      <p:pic>
        <p:nvPicPr>
          <p:cNvPr id="179" name="Google Shape;179;p23"/>
          <p:cNvPicPr preferRelativeResize="0"/>
          <p:nvPr/>
        </p:nvPicPr>
        <p:blipFill>
          <a:blip r:embed="rId7">
            <a:alphaModFix/>
          </a:blip>
          <a:stretch>
            <a:fillRect/>
          </a:stretch>
        </p:blipFill>
        <p:spPr>
          <a:xfrm>
            <a:off x="286448" y="1842375"/>
            <a:ext cx="1743075" cy="1152525"/>
          </a:xfrm>
          <a:prstGeom prst="rect">
            <a:avLst/>
          </a:prstGeom>
          <a:noFill/>
          <a:ln w="38100" cap="flat" cmpd="sng">
            <a:solidFill>
              <a:srgbClr val="FF0000"/>
            </a:solidFill>
            <a:prstDash val="solid"/>
            <a:round/>
            <a:headEnd type="none" w="sm" len="sm"/>
            <a:tailEnd type="none" w="sm" len="sm"/>
          </a:ln>
        </p:spPr>
      </p:pic>
      <p:pic>
        <p:nvPicPr>
          <p:cNvPr id="180" name="Google Shape;180;p23"/>
          <p:cNvPicPr preferRelativeResize="0"/>
          <p:nvPr/>
        </p:nvPicPr>
        <p:blipFill>
          <a:blip r:embed="rId8">
            <a:alphaModFix/>
          </a:blip>
          <a:stretch>
            <a:fillRect/>
          </a:stretch>
        </p:blipFill>
        <p:spPr>
          <a:xfrm>
            <a:off x="1267223" y="2034550"/>
            <a:ext cx="1847850" cy="1219200"/>
          </a:xfrm>
          <a:prstGeom prst="rect">
            <a:avLst/>
          </a:prstGeom>
          <a:noFill/>
          <a:ln w="38100" cap="flat" cmpd="sng">
            <a:solidFill>
              <a:srgbClr val="FF0000"/>
            </a:solidFill>
            <a:prstDash val="solid"/>
            <a:round/>
            <a:headEnd type="none" w="sm" len="sm"/>
            <a:tailEnd type="none" w="sm" len="sm"/>
          </a:ln>
        </p:spPr>
      </p:pic>
      <p:pic>
        <p:nvPicPr>
          <p:cNvPr id="181" name="Google Shape;181;p23"/>
          <p:cNvPicPr preferRelativeResize="0"/>
          <p:nvPr/>
        </p:nvPicPr>
        <p:blipFill>
          <a:blip r:embed="rId9">
            <a:alphaModFix/>
          </a:blip>
          <a:stretch>
            <a:fillRect/>
          </a:stretch>
        </p:blipFill>
        <p:spPr>
          <a:xfrm>
            <a:off x="404325" y="2578333"/>
            <a:ext cx="1507325" cy="1046067"/>
          </a:xfrm>
          <a:prstGeom prst="rect">
            <a:avLst/>
          </a:prstGeom>
          <a:noFill/>
          <a:ln w="38100" cap="flat" cmpd="sng">
            <a:solidFill>
              <a:srgbClr val="FF0000"/>
            </a:solidFill>
            <a:prstDash val="solid"/>
            <a:round/>
            <a:headEnd type="none" w="sm" len="sm"/>
            <a:tailEnd type="none" w="sm" len="sm"/>
          </a:ln>
        </p:spPr>
      </p:pic>
      <p:pic>
        <p:nvPicPr>
          <p:cNvPr id="182" name="Google Shape;182;p23"/>
          <p:cNvPicPr preferRelativeResize="0"/>
          <p:nvPr/>
        </p:nvPicPr>
        <p:blipFill>
          <a:blip r:embed="rId10">
            <a:alphaModFix/>
          </a:blip>
          <a:stretch>
            <a:fillRect/>
          </a:stretch>
        </p:blipFill>
        <p:spPr>
          <a:xfrm>
            <a:off x="152400" y="3859574"/>
            <a:ext cx="1580850" cy="1132549"/>
          </a:xfrm>
          <a:prstGeom prst="rect">
            <a:avLst/>
          </a:prstGeom>
          <a:noFill/>
          <a:ln w="38100" cap="flat" cmpd="sng">
            <a:solidFill>
              <a:srgbClr val="FF0000"/>
            </a:solidFill>
            <a:prstDash val="solid"/>
            <a:round/>
            <a:headEnd type="none" w="sm" len="sm"/>
            <a:tailEnd type="none" w="sm" len="sm"/>
          </a:ln>
        </p:spPr>
      </p:pic>
      <p:pic>
        <p:nvPicPr>
          <p:cNvPr id="183" name="Google Shape;183;p23"/>
          <p:cNvPicPr preferRelativeResize="0"/>
          <p:nvPr/>
        </p:nvPicPr>
        <p:blipFill>
          <a:blip r:embed="rId11">
            <a:alphaModFix/>
          </a:blip>
          <a:stretch>
            <a:fillRect/>
          </a:stretch>
        </p:blipFill>
        <p:spPr>
          <a:xfrm>
            <a:off x="2189325" y="3448825"/>
            <a:ext cx="1580850" cy="1143000"/>
          </a:xfrm>
          <a:prstGeom prst="rect">
            <a:avLst/>
          </a:prstGeom>
          <a:noFill/>
          <a:ln w="38100" cap="flat" cmpd="sng">
            <a:solidFill>
              <a:srgbClr val="FF0000"/>
            </a:solidFill>
            <a:prstDash val="solid"/>
            <a:round/>
            <a:headEnd type="none" w="sm" len="sm"/>
            <a:tailEnd type="none" w="sm" len="sm"/>
          </a:ln>
        </p:spPr>
      </p:pic>
      <p:pic>
        <p:nvPicPr>
          <p:cNvPr id="184" name="Google Shape;184;p23"/>
          <p:cNvPicPr preferRelativeResize="0"/>
          <p:nvPr/>
        </p:nvPicPr>
        <p:blipFill>
          <a:blip r:embed="rId12">
            <a:alphaModFix/>
          </a:blip>
          <a:stretch>
            <a:fillRect/>
          </a:stretch>
        </p:blipFill>
        <p:spPr>
          <a:xfrm>
            <a:off x="2248725" y="1842387"/>
            <a:ext cx="1680772" cy="1046075"/>
          </a:xfrm>
          <a:prstGeom prst="rect">
            <a:avLst/>
          </a:prstGeom>
          <a:noFill/>
          <a:ln w="38100" cap="flat" cmpd="sng">
            <a:solidFill>
              <a:srgbClr val="FF0000"/>
            </a:solidFill>
            <a:prstDash val="solid"/>
            <a:round/>
            <a:headEnd type="none" w="sm" len="sm"/>
            <a:tailEnd type="none" w="sm" len="sm"/>
          </a:ln>
        </p:spPr>
      </p:pic>
      <p:pic>
        <p:nvPicPr>
          <p:cNvPr id="185" name="Google Shape;185;p23"/>
          <p:cNvPicPr preferRelativeResize="0"/>
          <p:nvPr/>
        </p:nvPicPr>
        <p:blipFill>
          <a:blip r:embed="rId13">
            <a:alphaModFix/>
          </a:blip>
          <a:stretch>
            <a:fillRect/>
          </a:stretch>
        </p:blipFill>
        <p:spPr>
          <a:xfrm>
            <a:off x="317600" y="3543375"/>
            <a:ext cx="1680776" cy="1257648"/>
          </a:xfrm>
          <a:prstGeom prst="rect">
            <a:avLst/>
          </a:prstGeom>
          <a:noFill/>
          <a:ln w="38100" cap="flat" cmpd="sng">
            <a:solidFill>
              <a:srgbClr val="FF0000"/>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patterns did you see?</a:t>
            </a:r>
            <a:endParaRPr/>
          </a:p>
        </p:txBody>
      </p:sp>
      <p:sp>
        <p:nvSpPr>
          <p:cNvPr id="191" name="Google Shape;191;p24"/>
          <p:cNvSpPr txBox="1">
            <a:spLocks noGrp="1"/>
          </p:cNvSpPr>
          <p:nvPr>
            <p:ph type="body" idx="1"/>
          </p:nvPr>
        </p:nvSpPr>
        <p:spPr>
          <a:xfrm>
            <a:off x="311700" y="1152475"/>
            <a:ext cx="361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you grouped them by…</a:t>
            </a:r>
            <a:endParaRPr/>
          </a:p>
          <a:p>
            <a:pPr marL="0" lvl="0" indent="0" algn="l" rtl="0">
              <a:spcBef>
                <a:spcPts val="1600"/>
              </a:spcBef>
              <a:spcAft>
                <a:spcPts val="1600"/>
              </a:spcAft>
              <a:buNone/>
            </a:pPr>
            <a:endParaRPr/>
          </a:p>
        </p:txBody>
      </p:sp>
      <p:pic>
        <p:nvPicPr>
          <p:cNvPr id="192" name="Google Shape;192;p24" title="Copy of Copy of Lesson 1 slide 9.mp3">
            <a:hlinkClick r:id="rId3"/>
          </p:cNvPr>
          <p:cNvPicPr preferRelativeResize="0"/>
          <p:nvPr/>
        </p:nvPicPr>
        <p:blipFill>
          <a:blip r:embed="rId4">
            <a:alphaModFix/>
          </a:blip>
          <a:stretch>
            <a:fillRect/>
          </a:stretch>
        </p:blipFill>
        <p:spPr>
          <a:xfrm>
            <a:off x="6695800" y="499375"/>
            <a:ext cx="1280150" cy="1280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p:nvPr/>
        </p:nvSpPr>
        <p:spPr>
          <a:xfrm>
            <a:off x="875175" y="1840875"/>
            <a:ext cx="1901100" cy="8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patterns did you see?</a:t>
            </a:r>
            <a:endParaRPr/>
          </a:p>
        </p:txBody>
      </p:sp>
      <p:sp>
        <p:nvSpPr>
          <p:cNvPr id="199" name="Google Shape;199;p25"/>
          <p:cNvSpPr txBox="1">
            <a:spLocks noGrp="1"/>
          </p:cNvSpPr>
          <p:nvPr>
            <p:ph type="body" idx="1"/>
          </p:nvPr>
        </p:nvSpPr>
        <p:spPr>
          <a:xfrm>
            <a:off x="311700" y="1152475"/>
            <a:ext cx="361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you grouped them by…</a:t>
            </a:r>
            <a:endParaRPr/>
          </a:p>
          <a:p>
            <a:pPr marL="0" lvl="0" indent="0" algn="l" rtl="0">
              <a:spcBef>
                <a:spcPts val="1600"/>
              </a:spcBef>
              <a:spcAft>
                <a:spcPts val="1600"/>
              </a:spcAft>
              <a:buNone/>
            </a:pPr>
            <a:endParaRPr/>
          </a:p>
        </p:txBody>
      </p:sp>
      <p:sp>
        <p:nvSpPr>
          <p:cNvPr id="200" name="Google Shape;200;p25"/>
          <p:cNvSpPr txBox="1"/>
          <p:nvPr/>
        </p:nvSpPr>
        <p:spPr>
          <a:xfrm>
            <a:off x="1091400" y="1859925"/>
            <a:ext cx="20520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rPr>
              <a:t>C</a:t>
            </a:r>
            <a:r>
              <a:rPr lang="en" sz="4000">
                <a:solidFill>
                  <a:srgbClr val="FF9900"/>
                </a:solidFill>
              </a:rPr>
              <a:t>o</a:t>
            </a:r>
            <a:r>
              <a:rPr lang="en" sz="4000">
                <a:solidFill>
                  <a:srgbClr val="F1C232"/>
                </a:solidFill>
              </a:rPr>
              <a:t>l</a:t>
            </a:r>
            <a:r>
              <a:rPr lang="en" sz="4000">
                <a:solidFill>
                  <a:srgbClr val="38761D"/>
                </a:solidFill>
              </a:rPr>
              <a:t>o</a:t>
            </a:r>
            <a:r>
              <a:rPr lang="en" sz="4000">
                <a:solidFill>
                  <a:srgbClr val="0000FF"/>
                </a:solidFill>
              </a:rPr>
              <a:t>r</a:t>
            </a:r>
            <a:endParaRPr sz="4000">
              <a:solidFill>
                <a:srgbClr val="0000FF"/>
              </a:solidFill>
            </a:endParaRPr>
          </a:p>
        </p:txBody>
      </p:sp>
      <p:pic>
        <p:nvPicPr>
          <p:cNvPr id="201" name="Google Shape;201;p25" title="Copy of Copy of Lesson 1 slide 10.mp3">
            <a:hlinkClick r:id="rId3"/>
          </p:cNvPr>
          <p:cNvPicPr preferRelativeResize="0"/>
          <p:nvPr/>
        </p:nvPicPr>
        <p:blipFill>
          <a:blip r:embed="rId4">
            <a:alphaModFix/>
          </a:blip>
          <a:stretch>
            <a:fillRect/>
          </a:stretch>
        </p:blipFill>
        <p:spPr>
          <a:xfrm>
            <a:off x="6671850" y="409875"/>
            <a:ext cx="1327050" cy="1327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p:nvPr/>
        </p:nvSpPr>
        <p:spPr>
          <a:xfrm>
            <a:off x="5024675" y="1252875"/>
            <a:ext cx="2670900" cy="965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6"/>
          <p:cNvSpPr/>
          <p:nvPr/>
        </p:nvSpPr>
        <p:spPr>
          <a:xfrm>
            <a:off x="875175" y="1840875"/>
            <a:ext cx="1901100" cy="8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patterns did you see?</a:t>
            </a:r>
            <a:endParaRPr/>
          </a:p>
        </p:txBody>
      </p:sp>
      <p:sp>
        <p:nvSpPr>
          <p:cNvPr id="209" name="Google Shape;209;p26"/>
          <p:cNvSpPr txBox="1">
            <a:spLocks noGrp="1"/>
          </p:cNvSpPr>
          <p:nvPr>
            <p:ph type="body" idx="1"/>
          </p:nvPr>
        </p:nvSpPr>
        <p:spPr>
          <a:xfrm>
            <a:off x="311700" y="1152475"/>
            <a:ext cx="361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you grouped them by…</a:t>
            </a:r>
            <a:endParaRPr/>
          </a:p>
          <a:p>
            <a:pPr marL="0" lvl="0" indent="0" algn="l" rtl="0">
              <a:spcBef>
                <a:spcPts val="1600"/>
              </a:spcBef>
              <a:spcAft>
                <a:spcPts val="1600"/>
              </a:spcAft>
              <a:buNone/>
            </a:pPr>
            <a:endParaRPr/>
          </a:p>
        </p:txBody>
      </p:sp>
      <p:sp>
        <p:nvSpPr>
          <p:cNvPr id="210" name="Google Shape;210;p26"/>
          <p:cNvSpPr txBox="1"/>
          <p:nvPr/>
        </p:nvSpPr>
        <p:spPr>
          <a:xfrm>
            <a:off x="1091400" y="1859925"/>
            <a:ext cx="20520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rPr>
              <a:t>C</a:t>
            </a:r>
            <a:r>
              <a:rPr lang="en" sz="4000">
                <a:solidFill>
                  <a:srgbClr val="FF9900"/>
                </a:solidFill>
              </a:rPr>
              <a:t>o</a:t>
            </a:r>
            <a:r>
              <a:rPr lang="en" sz="4000">
                <a:solidFill>
                  <a:srgbClr val="F1C232"/>
                </a:solidFill>
              </a:rPr>
              <a:t>l</a:t>
            </a:r>
            <a:r>
              <a:rPr lang="en" sz="4000">
                <a:solidFill>
                  <a:srgbClr val="38761D"/>
                </a:solidFill>
              </a:rPr>
              <a:t>o</a:t>
            </a:r>
            <a:r>
              <a:rPr lang="en" sz="4000">
                <a:solidFill>
                  <a:srgbClr val="0000FF"/>
                </a:solidFill>
              </a:rPr>
              <a:t>r</a:t>
            </a:r>
            <a:endParaRPr sz="4000">
              <a:solidFill>
                <a:srgbClr val="0000FF"/>
              </a:solidFill>
            </a:endParaRPr>
          </a:p>
        </p:txBody>
      </p:sp>
      <p:sp>
        <p:nvSpPr>
          <p:cNvPr id="211" name="Google Shape;211;p26"/>
          <p:cNvSpPr txBox="1"/>
          <p:nvPr/>
        </p:nvSpPr>
        <p:spPr>
          <a:xfrm>
            <a:off x="5281175" y="1334325"/>
            <a:ext cx="30192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t>Location</a:t>
            </a:r>
            <a:endParaRPr sz="4000"/>
          </a:p>
        </p:txBody>
      </p:sp>
      <p:pic>
        <p:nvPicPr>
          <p:cNvPr id="212" name="Google Shape;212;p26" title="Copy of Copy of Lesson 1 slide 11.mp3">
            <a:hlinkClick r:id="rId3"/>
          </p:cNvPr>
          <p:cNvPicPr preferRelativeResize="0"/>
          <p:nvPr/>
        </p:nvPicPr>
        <p:blipFill>
          <a:blip r:embed="rId4">
            <a:alphaModFix/>
          </a:blip>
          <a:stretch>
            <a:fillRect/>
          </a:stretch>
        </p:blipFill>
        <p:spPr>
          <a:xfrm>
            <a:off x="7774400" y="117575"/>
            <a:ext cx="1135300" cy="1135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p:nvPr/>
        </p:nvSpPr>
        <p:spPr>
          <a:xfrm>
            <a:off x="1091400" y="2951675"/>
            <a:ext cx="2333700" cy="1254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7"/>
          <p:cNvSpPr/>
          <p:nvPr/>
        </p:nvSpPr>
        <p:spPr>
          <a:xfrm>
            <a:off x="5024675" y="1252875"/>
            <a:ext cx="2670900" cy="965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7"/>
          <p:cNvSpPr/>
          <p:nvPr/>
        </p:nvSpPr>
        <p:spPr>
          <a:xfrm>
            <a:off x="875175" y="1840875"/>
            <a:ext cx="1901100" cy="8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patterns did you see?</a:t>
            </a:r>
            <a:endParaRPr/>
          </a:p>
        </p:txBody>
      </p:sp>
      <p:sp>
        <p:nvSpPr>
          <p:cNvPr id="221" name="Google Shape;221;p27"/>
          <p:cNvSpPr txBox="1">
            <a:spLocks noGrp="1"/>
          </p:cNvSpPr>
          <p:nvPr>
            <p:ph type="body" idx="1"/>
          </p:nvPr>
        </p:nvSpPr>
        <p:spPr>
          <a:xfrm>
            <a:off x="311700" y="1152475"/>
            <a:ext cx="361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you grouped them by…</a:t>
            </a:r>
            <a:endParaRPr/>
          </a:p>
          <a:p>
            <a:pPr marL="0" lvl="0" indent="0" algn="l" rtl="0">
              <a:spcBef>
                <a:spcPts val="1600"/>
              </a:spcBef>
              <a:spcAft>
                <a:spcPts val="1600"/>
              </a:spcAft>
              <a:buNone/>
            </a:pPr>
            <a:endParaRPr/>
          </a:p>
        </p:txBody>
      </p:sp>
      <p:sp>
        <p:nvSpPr>
          <p:cNvPr id="222" name="Google Shape;222;p27"/>
          <p:cNvSpPr txBox="1"/>
          <p:nvPr/>
        </p:nvSpPr>
        <p:spPr>
          <a:xfrm>
            <a:off x="1091400" y="1859925"/>
            <a:ext cx="20520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rPr>
              <a:t>C</a:t>
            </a:r>
            <a:r>
              <a:rPr lang="en" sz="4000">
                <a:solidFill>
                  <a:srgbClr val="FF9900"/>
                </a:solidFill>
              </a:rPr>
              <a:t>o</a:t>
            </a:r>
            <a:r>
              <a:rPr lang="en" sz="4000">
                <a:solidFill>
                  <a:srgbClr val="F1C232"/>
                </a:solidFill>
              </a:rPr>
              <a:t>l</a:t>
            </a:r>
            <a:r>
              <a:rPr lang="en" sz="4000">
                <a:solidFill>
                  <a:srgbClr val="38761D"/>
                </a:solidFill>
              </a:rPr>
              <a:t>o</a:t>
            </a:r>
            <a:r>
              <a:rPr lang="en" sz="4000">
                <a:solidFill>
                  <a:srgbClr val="0000FF"/>
                </a:solidFill>
              </a:rPr>
              <a:t>r</a:t>
            </a:r>
            <a:endParaRPr sz="4000">
              <a:solidFill>
                <a:srgbClr val="0000FF"/>
              </a:solidFill>
            </a:endParaRPr>
          </a:p>
        </p:txBody>
      </p:sp>
      <p:sp>
        <p:nvSpPr>
          <p:cNvPr id="223" name="Google Shape;223;p27"/>
          <p:cNvSpPr txBox="1"/>
          <p:nvPr/>
        </p:nvSpPr>
        <p:spPr>
          <a:xfrm>
            <a:off x="5281175" y="1334325"/>
            <a:ext cx="30192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t>Location</a:t>
            </a:r>
            <a:endParaRPr sz="4000"/>
          </a:p>
        </p:txBody>
      </p:sp>
      <p:sp>
        <p:nvSpPr>
          <p:cNvPr id="224" name="Google Shape;224;p27"/>
          <p:cNvSpPr txBox="1"/>
          <p:nvPr/>
        </p:nvSpPr>
        <p:spPr>
          <a:xfrm>
            <a:off x="784625" y="3066125"/>
            <a:ext cx="2924400" cy="85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Water repelled </a:t>
            </a:r>
            <a:endParaRPr sz="2000"/>
          </a:p>
          <a:p>
            <a:pPr marL="0" lvl="0" indent="0" algn="ctr" rtl="0">
              <a:spcBef>
                <a:spcPts val="0"/>
              </a:spcBef>
              <a:spcAft>
                <a:spcPts val="0"/>
              </a:spcAft>
              <a:buNone/>
            </a:pPr>
            <a:r>
              <a:rPr lang="en" sz="2000">
                <a:solidFill>
                  <a:srgbClr val="CC0000"/>
                </a:solidFill>
              </a:rPr>
              <a:t>versus</a:t>
            </a:r>
            <a:r>
              <a:rPr lang="en" sz="2000"/>
              <a:t> </a:t>
            </a:r>
            <a:endParaRPr sz="2000"/>
          </a:p>
          <a:p>
            <a:pPr marL="0" lvl="0" indent="0" algn="ctr" rtl="0">
              <a:spcBef>
                <a:spcPts val="0"/>
              </a:spcBef>
              <a:spcAft>
                <a:spcPts val="0"/>
              </a:spcAft>
              <a:buNone/>
            </a:pPr>
            <a:r>
              <a:rPr lang="en" sz="2000"/>
              <a:t>water absorbed</a:t>
            </a:r>
            <a:endParaRPr sz="2000"/>
          </a:p>
        </p:txBody>
      </p:sp>
      <p:pic>
        <p:nvPicPr>
          <p:cNvPr id="225" name="Google Shape;225;p27" title="Copy of Copy of Lesson 1 slide 12.mp3">
            <a:hlinkClick r:id="rId3"/>
          </p:cNvPr>
          <p:cNvPicPr preferRelativeResize="0"/>
          <p:nvPr/>
        </p:nvPicPr>
        <p:blipFill>
          <a:blip r:embed="rId4">
            <a:alphaModFix/>
          </a:blip>
          <a:stretch>
            <a:fillRect/>
          </a:stretch>
        </p:blipFill>
        <p:spPr>
          <a:xfrm>
            <a:off x="7750800" y="171375"/>
            <a:ext cx="1081500" cy="1081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8"/>
          <p:cNvSpPr/>
          <p:nvPr/>
        </p:nvSpPr>
        <p:spPr>
          <a:xfrm>
            <a:off x="4572000" y="2688875"/>
            <a:ext cx="4013700" cy="1324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1091400" y="2951675"/>
            <a:ext cx="2333700" cy="1254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5024675" y="1252875"/>
            <a:ext cx="2670900" cy="965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875175" y="1840875"/>
            <a:ext cx="1901100" cy="8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patterns did you see?</a:t>
            </a:r>
            <a:endParaRPr/>
          </a:p>
        </p:txBody>
      </p:sp>
      <p:sp>
        <p:nvSpPr>
          <p:cNvPr id="235" name="Google Shape;235;p28"/>
          <p:cNvSpPr txBox="1">
            <a:spLocks noGrp="1"/>
          </p:cNvSpPr>
          <p:nvPr>
            <p:ph type="body" idx="1"/>
          </p:nvPr>
        </p:nvSpPr>
        <p:spPr>
          <a:xfrm>
            <a:off x="311700" y="1152475"/>
            <a:ext cx="361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you grouped them by…</a:t>
            </a:r>
            <a:endParaRPr/>
          </a:p>
          <a:p>
            <a:pPr marL="0" lvl="0" indent="0" algn="l" rtl="0">
              <a:spcBef>
                <a:spcPts val="1600"/>
              </a:spcBef>
              <a:spcAft>
                <a:spcPts val="1600"/>
              </a:spcAft>
              <a:buNone/>
            </a:pPr>
            <a:endParaRPr/>
          </a:p>
        </p:txBody>
      </p:sp>
      <p:sp>
        <p:nvSpPr>
          <p:cNvPr id="236" name="Google Shape;236;p28"/>
          <p:cNvSpPr txBox="1"/>
          <p:nvPr/>
        </p:nvSpPr>
        <p:spPr>
          <a:xfrm>
            <a:off x="1091400" y="1859925"/>
            <a:ext cx="20520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rPr>
              <a:t>C</a:t>
            </a:r>
            <a:r>
              <a:rPr lang="en" sz="4000">
                <a:solidFill>
                  <a:srgbClr val="FF9900"/>
                </a:solidFill>
              </a:rPr>
              <a:t>o</a:t>
            </a:r>
            <a:r>
              <a:rPr lang="en" sz="4000">
                <a:solidFill>
                  <a:srgbClr val="F1C232"/>
                </a:solidFill>
              </a:rPr>
              <a:t>l</a:t>
            </a:r>
            <a:r>
              <a:rPr lang="en" sz="4000">
                <a:solidFill>
                  <a:srgbClr val="38761D"/>
                </a:solidFill>
              </a:rPr>
              <a:t>o</a:t>
            </a:r>
            <a:r>
              <a:rPr lang="en" sz="4000">
                <a:solidFill>
                  <a:srgbClr val="0000FF"/>
                </a:solidFill>
              </a:rPr>
              <a:t>r</a:t>
            </a:r>
            <a:endParaRPr sz="4000">
              <a:solidFill>
                <a:srgbClr val="0000FF"/>
              </a:solidFill>
            </a:endParaRPr>
          </a:p>
        </p:txBody>
      </p:sp>
      <p:sp>
        <p:nvSpPr>
          <p:cNvPr id="237" name="Google Shape;237;p28"/>
          <p:cNvSpPr txBox="1"/>
          <p:nvPr/>
        </p:nvSpPr>
        <p:spPr>
          <a:xfrm>
            <a:off x="5281175" y="1334325"/>
            <a:ext cx="30192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t>Location</a:t>
            </a:r>
            <a:endParaRPr sz="4000"/>
          </a:p>
        </p:txBody>
      </p:sp>
      <p:sp>
        <p:nvSpPr>
          <p:cNvPr id="238" name="Google Shape;238;p28"/>
          <p:cNvSpPr txBox="1"/>
          <p:nvPr/>
        </p:nvSpPr>
        <p:spPr>
          <a:xfrm>
            <a:off x="784625" y="3066125"/>
            <a:ext cx="2924400" cy="85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Water repelled </a:t>
            </a:r>
            <a:endParaRPr sz="2000"/>
          </a:p>
          <a:p>
            <a:pPr marL="0" lvl="0" indent="0" algn="ctr" rtl="0">
              <a:spcBef>
                <a:spcPts val="0"/>
              </a:spcBef>
              <a:spcAft>
                <a:spcPts val="0"/>
              </a:spcAft>
              <a:buNone/>
            </a:pPr>
            <a:r>
              <a:rPr lang="en" sz="2000">
                <a:solidFill>
                  <a:srgbClr val="CC0000"/>
                </a:solidFill>
              </a:rPr>
              <a:t>versus</a:t>
            </a:r>
            <a:r>
              <a:rPr lang="en" sz="2000"/>
              <a:t> </a:t>
            </a:r>
            <a:endParaRPr sz="2000"/>
          </a:p>
          <a:p>
            <a:pPr marL="0" lvl="0" indent="0" algn="ctr" rtl="0">
              <a:spcBef>
                <a:spcPts val="0"/>
              </a:spcBef>
              <a:spcAft>
                <a:spcPts val="0"/>
              </a:spcAft>
              <a:buNone/>
            </a:pPr>
            <a:r>
              <a:rPr lang="en" sz="2000"/>
              <a:t>water absorbed</a:t>
            </a:r>
            <a:endParaRPr sz="2000"/>
          </a:p>
        </p:txBody>
      </p:sp>
      <p:sp>
        <p:nvSpPr>
          <p:cNvPr id="239" name="Google Shape;239;p28"/>
          <p:cNvSpPr txBox="1"/>
          <p:nvPr/>
        </p:nvSpPr>
        <p:spPr>
          <a:xfrm>
            <a:off x="4194875" y="2688875"/>
            <a:ext cx="4863300" cy="85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0000FF"/>
                </a:solidFill>
              </a:rPr>
              <a:t>Water phase</a:t>
            </a:r>
            <a:r>
              <a:rPr lang="en" sz="3200"/>
              <a:t> </a:t>
            </a:r>
            <a:endParaRPr sz="3200"/>
          </a:p>
          <a:p>
            <a:pPr marL="0" lvl="0" indent="0" algn="ctr" rtl="0">
              <a:spcBef>
                <a:spcPts val="0"/>
              </a:spcBef>
              <a:spcAft>
                <a:spcPts val="0"/>
              </a:spcAft>
              <a:buNone/>
            </a:pPr>
            <a:r>
              <a:rPr lang="en" sz="3200"/>
              <a:t>(liquid, solid, vapor)</a:t>
            </a:r>
            <a:endParaRPr sz="3200"/>
          </a:p>
        </p:txBody>
      </p:sp>
      <p:pic>
        <p:nvPicPr>
          <p:cNvPr id="240" name="Google Shape;240;p28" title="Copy of Copy of Lesson 1 slide 13.mp3">
            <a:hlinkClick r:id="rId3"/>
          </p:cNvPr>
          <p:cNvPicPr preferRelativeResize="0"/>
          <p:nvPr/>
        </p:nvPicPr>
        <p:blipFill>
          <a:blip r:embed="rId4">
            <a:alphaModFix/>
          </a:blip>
          <a:stretch>
            <a:fillRect/>
          </a:stretch>
        </p:blipFill>
        <p:spPr>
          <a:xfrm>
            <a:off x="7822325" y="151075"/>
            <a:ext cx="1183250" cy="1183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9"/>
          <p:cNvSpPr/>
          <p:nvPr/>
        </p:nvSpPr>
        <p:spPr>
          <a:xfrm>
            <a:off x="4572000" y="2688875"/>
            <a:ext cx="4013700" cy="1324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1091400" y="2951675"/>
            <a:ext cx="2333700" cy="1254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5024675" y="1252875"/>
            <a:ext cx="2670900" cy="965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875175" y="1840875"/>
            <a:ext cx="1901100" cy="857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patterns did you see?</a:t>
            </a:r>
            <a:endParaRPr/>
          </a:p>
        </p:txBody>
      </p:sp>
      <p:sp>
        <p:nvSpPr>
          <p:cNvPr id="250" name="Google Shape;250;p29"/>
          <p:cNvSpPr txBox="1">
            <a:spLocks noGrp="1"/>
          </p:cNvSpPr>
          <p:nvPr>
            <p:ph type="body" idx="1"/>
          </p:nvPr>
        </p:nvSpPr>
        <p:spPr>
          <a:xfrm>
            <a:off x="311700" y="1152475"/>
            <a:ext cx="3611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Maybe you grouped them by…</a:t>
            </a:r>
            <a:endParaRPr/>
          </a:p>
          <a:p>
            <a:pPr marL="0" lvl="0" indent="0" algn="l" rtl="0">
              <a:spcBef>
                <a:spcPts val="1600"/>
              </a:spcBef>
              <a:spcAft>
                <a:spcPts val="1600"/>
              </a:spcAft>
              <a:buNone/>
            </a:pPr>
            <a:endParaRPr/>
          </a:p>
        </p:txBody>
      </p:sp>
      <p:sp>
        <p:nvSpPr>
          <p:cNvPr id="251" name="Google Shape;251;p29"/>
          <p:cNvSpPr txBox="1"/>
          <p:nvPr/>
        </p:nvSpPr>
        <p:spPr>
          <a:xfrm>
            <a:off x="1091400" y="1859925"/>
            <a:ext cx="20520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rPr>
              <a:t>C</a:t>
            </a:r>
            <a:r>
              <a:rPr lang="en" sz="4000">
                <a:solidFill>
                  <a:srgbClr val="FF9900"/>
                </a:solidFill>
              </a:rPr>
              <a:t>o</a:t>
            </a:r>
            <a:r>
              <a:rPr lang="en" sz="4000">
                <a:solidFill>
                  <a:srgbClr val="F1C232"/>
                </a:solidFill>
              </a:rPr>
              <a:t>l</a:t>
            </a:r>
            <a:r>
              <a:rPr lang="en" sz="4000">
                <a:solidFill>
                  <a:srgbClr val="38761D"/>
                </a:solidFill>
              </a:rPr>
              <a:t>o</a:t>
            </a:r>
            <a:r>
              <a:rPr lang="en" sz="4000">
                <a:solidFill>
                  <a:srgbClr val="0000FF"/>
                </a:solidFill>
              </a:rPr>
              <a:t>r</a:t>
            </a:r>
            <a:endParaRPr sz="4000">
              <a:solidFill>
                <a:srgbClr val="0000FF"/>
              </a:solidFill>
            </a:endParaRPr>
          </a:p>
        </p:txBody>
      </p:sp>
      <p:sp>
        <p:nvSpPr>
          <p:cNvPr id="252" name="Google Shape;252;p29"/>
          <p:cNvSpPr txBox="1"/>
          <p:nvPr/>
        </p:nvSpPr>
        <p:spPr>
          <a:xfrm>
            <a:off x="5281175" y="1334325"/>
            <a:ext cx="30192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t>Location</a:t>
            </a:r>
            <a:endParaRPr sz="4000"/>
          </a:p>
        </p:txBody>
      </p:sp>
      <p:sp>
        <p:nvSpPr>
          <p:cNvPr id="253" name="Google Shape;253;p29"/>
          <p:cNvSpPr txBox="1"/>
          <p:nvPr/>
        </p:nvSpPr>
        <p:spPr>
          <a:xfrm>
            <a:off x="784625" y="3066125"/>
            <a:ext cx="2924400" cy="85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Water repelled </a:t>
            </a:r>
            <a:endParaRPr sz="2000"/>
          </a:p>
          <a:p>
            <a:pPr marL="0" lvl="0" indent="0" algn="ctr" rtl="0">
              <a:spcBef>
                <a:spcPts val="0"/>
              </a:spcBef>
              <a:spcAft>
                <a:spcPts val="0"/>
              </a:spcAft>
              <a:buNone/>
            </a:pPr>
            <a:r>
              <a:rPr lang="en" sz="2000">
                <a:solidFill>
                  <a:srgbClr val="CC0000"/>
                </a:solidFill>
              </a:rPr>
              <a:t>versus</a:t>
            </a:r>
            <a:r>
              <a:rPr lang="en" sz="2000"/>
              <a:t> </a:t>
            </a:r>
            <a:endParaRPr sz="2000"/>
          </a:p>
          <a:p>
            <a:pPr marL="0" lvl="0" indent="0" algn="ctr" rtl="0">
              <a:spcBef>
                <a:spcPts val="0"/>
              </a:spcBef>
              <a:spcAft>
                <a:spcPts val="0"/>
              </a:spcAft>
              <a:buNone/>
            </a:pPr>
            <a:r>
              <a:rPr lang="en" sz="2000"/>
              <a:t>water absorbed</a:t>
            </a:r>
            <a:endParaRPr sz="2000"/>
          </a:p>
        </p:txBody>
      </p:sp>
      <p:sp>
        <p:nvSpPr>
          <p:cNvPr id="254" name="Google Shape;254;p29"/>
          <p:cNvSpPr txBox="1"/>
          <p:nvPr/>
        </p:nvSpPr>
        <p:spPr>
          <a:xfrm>
            <a:off x="4194875" y="2688875"/>
            <a:ext cx="4863300" cy="85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rgbClr val="0000FF"/>
                </a:solidFill>
              </a:rPr>
              <a:t>Water phase</a:t>
            </a:r>
            <a:r>
              <a:rPr lang="en" sz="3200"/>
              <a:t> </a:t>
            </a:r>
            <a:endParaRPr sz="3200"/>
          </a:p>
          <a:p>
            <a:pPr marL="0" lvl="0" indent="0" algn="ctr" rtl="0">
              <a:spcBef>
                <a:spcPts val="0"/>
              </a:spcBef>
              <a:spcAft>
                <a:spcPts val="0"/>
              </a:spcAft>
              <a:buNone/>
            </a:pPr>
            <a:r>
              <a:rPr lang="en" sz="3200"/>
              <a:t>(liquid, solid, vapor)</a:t>
            </a:r>
            <a:endParaRPr sz="3200"/>
          </a:p>
        </p:txBody>
      </p:sp>
      <p:sp>
        <p:nvSpPr>
          <p:cNvPr id="255" name="Google Shape;255;p29"/>
          <p:cNvSpPr txBox="1"/>
          <p:nvPr/>
        </p:nvSpPr>
        <p:spPr>
          <a:xfrm>
            <a:off x="1804650" y="4206325"/>
            <a:ext cx="5534700" cy="6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t>What did you observe?</a:t>
            </a:r>
            <a:endParaRPr sz="4000"/>
          </a:p>
        </p:txBody>
      </p:sp>
      <p:pic>
        <p:nvPicPr>
          <p:cNvPr id="256" name="Google Shape;256;p29" title="Copy of Copy of Lesson 1 slide 14.mp3">
            <a:hlinkClick r:id="rId3"/>
          </p:cNvPr>
          <p:cNvPicPr preferRelativeResize="0"/>
          <p:nvPr/>
        </p:nvPicPr>
        <p:blipFill>
          <a:blip r:embed="rId4">
            <a:alphaModFix/>
          </a:blip>
          <a:stretch>
            <a:fillRect/>
          </a:stretch>
        </p:blipFill>
        <p:spPr>
          <a:xfrm>
            <a:off x="7803575" y="104075"/>
            <a:ext cx="1254600" cy="1254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
        <p:nvSpPr>
          <p:cNvPr id="261" name="Google Shape;261;p30"/>
          <p:cNvSpPr txBox="1">
            <a:spLocks noGrp="1"/>
          </p:cNvSpPr>
          <p:nvPr>
            <p:ph type="title"/>
          </p:nvPr>
        </p:nvSpPr>
        <p:spPr>
          <a:xfrm>
            <a:off x="612400" y="542025"/>
            <a:ext cx="6871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rPr>
              <a:t>What did we do today? Let’s review!</a:t>
            </a:r>
            <a:endParaRPr sz="3000" b="1">
              <a:solidFill>
                <a:schemeClr val="lt1"/>
              </a:solidFill>
            </a:endParaRPr>
          </a:p>
        </p:txBody>
      </p:sp>
      <p:sp>
        <p:nvSpPr>
          <p:cNvPr id="262" name="Google Shape;262;p30"/>
          <p:cNvSpPr txBox="1"/>
          <p:nvPr/>
        </p:nvSpPr>
        <p:spPr>
          <a:xfrm>
            <a:off x="424500" y="1313250"/>
            <a:ext cx="8295000" cy="25170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chemeClr val="lt1"/>
              </a:buClr>
              <a:buSzPts val="2200"/>
              <a:buChar char="-"/>
            </a:pPr>
            <a:r>
              <a:rPr lang="en" sz="2200">
                <a:solidFill>
                  <a:schemeClr val="lt1"/>
                </a:solidFill>
              </a:rPr>
              <a:t>We learned water is everywhere!</a:t>
            </a:r>
            <a:endParaRPr sz="2200">
              <a:solidFill>
                <a:schemeClr val="lt1"/>
              </a:solidFill>
            </a:endParaRPr>
          </a:p>
          <a:p>
            <a:pPr marL="457200" lvl="0" indent="-368300" algn="l" rtl="0">
              <a:lnSpc>
                <a:spcPct val="115000"/>
              </a:lnSpc>
              <a:spcBef>
                <a:spcPts val="0"/>
              </a:spcBef>
              <a:spcAft>
                <a:spcPts val="0"/>
              </a:spcAft>
              <a:buClr>
                <a:schemeClr val="lt1"/>
              </a:buClr>
              <a:buSzPts val="2200"/>
              <a:buChar char="-"/>
            </a:pPr>
            <a:r>
              <a:rPr lang="en" sz="2200">
                <a:solidFill>
                  <a:schemeClr val="lt1"/>
                </a:solidFill>
              </a:rPr>
              <a:t>We looked at different pictures and sorted them into groups.</a:t>
            </a:r>
            <a:endParaRPr sz="2200">
              <a:solidFill>
                <a:schemeClr val="lt1"/>
              </a:solidFill>
            </a:endParaRPr>
          </a:p>
          <a:p>
            <a:pPr marL="457200" lvl="0" indent="-368300" algn="l" rtl="0">
              <a:lnSpc>
                <a:spcPct val="115000"/>
              </a:lnSpc>
              <a:spcBef>
                <a:spcPts val="0"/>
              </a:spcBef>
              <a:spcAft>
                <a:spcPts val="0"/>
              </a:spcAft>
              <a:buClr>
                <a:schemeClr val="lt1"/>
              </a:buClr>
              <a:buSzPts val="2200"/>
              <a:buChar char="-"/>
            </a:pPr>
            <a:r>
              <a:rPr lang="en" sz="2200">
                <a:solidFill>
                  <a:schemeClr val="lt1"/>
                </a:solidFill>
              </a:rPr>
              <a:t>We discussed what patterns we might have seen.</a:t>
            </a:r>
            <a:endParaRPr sz="2200">
              <a:solidFill>
                <a:schemeClr val="lt1"/>
              </a:solidFill>
            </a:endParaRPr>
          </a:p>
          <a:p>
            <a:pPr marL="914400" lvl="0" indent="0" algn="l" rtl="0">
              <a:lnSpc>
                <a:spcPct val="100000"/>
              </a:lnSpc>
              <a:spcBef>
                <a:spcPts val="1600"/>
              </a:spcBef>
              <a:spcAft>
                <a:spcPts val="0"/>
              </a:spcAft>
              <a:buNone/>
            </a:pPr>
            <a:endParaRPr sz="1500">
              <a:solidFill>
                <a:schemeClr val="lt1"/>
              </a:solidFill>
            </a:endParaRPr>
          </a:p>
          <a:p>
            <a:pPr marL="457200" lvl="0" indent="-368300" algn="l" rtl="0">
              <a:lnSpc>
                <a:spcPct val="115000"/>
              </a:lnSpc>
              <a:spcBef>
                <a:spcPts val="0"/>
              </a:spcBef>
              <a:spcAft>
                <a:spcPts val="0"/>
              </a:spcAft>
              <a:buClr>
                <a:schemeClr val="lt1"/>
              </a:buClr>
              <a:buSzPts val="2200"/>
              <a:buChar char="-"/>
            </a:pPr>
            <a:r>
              <a:rPr lang="en" sz="2200">
                <a:solidFill>
                  <a:schemeClr val="lt1"/>
                </a:solidFill>
              </a:rPr>
              <a:t>In the next lesson (Part B) we will take another look into these pictures and what they have in common.</a:t>
            </a:r>
            <a:endParaRPr/>
          </a:p>
        </p:txBody>
      </p:sp>
      <p:sp>
        <p:nvSpPr>
          <p:cNvPr id="263" name="Google Shape;263;p30"/>
          <p:cNvSpPr txBox="1"/>
          <p:nvPr/>
        </p:nvSpPr>
        <p:spPr>
          <a:xfrm>
            <a:off x="2263600" y="4028775"/>
            <a:ext cx="35688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800">
                <a:solidFill>
                  <a:schemeClr val="lt1"/>
                </a:solidFill>
                <a:latin typeface="Amatic SC"/>
                <a:ea typeface="Amatic SC"/>
                <a:cs typeface="Amatic SC"/>
                <a:sym typeface="Amatic SC"/>
              </a:rPr>
              <a:t>SEE YOU NEXT TIME!</a:t>
            </a:r>
            <a:endParaRPr sz="4800">
              <a:solidFill>
                <a:schemeClr val="lt1"/>
              </a:solidFill>
              <a:latin typeface="Amatic SC"/>
              <a:ea typeface="Amatic SC"/>
              <a:cs typeface="Amatic SC"/>
              <a:sym typeface="Amatic SC"/>
            </a:endParaRPr>
          </a:p>
        </p:txBody>
      </p:sp>
      <p:pic>
        <p:nvPicPr>
          <p:cNvPr id="264" name="Google Shape;264;p30" title="Copy of 3rd Grade Lesson 1 Slide 18.mp3">
            <a:hlinkClick r:id="rId4"/>
          </p:cNvPr>
          <p:cNvPicPr preferRelativeResize="0"/>
          <p:nvPr/>
        </p:nvPicPr>
        <p:blipFill>
          <a:blip r:embed="rId5">
            <a:alphaModFix/>
          </a:blip>
          <a:stretch>
            <a:fillRect/>
          </a:stretch>
        </p:blipFill>
        <p:spPr>
          <a:xfrm>
            <a:off x="7672150" y="216900"/>
            <a:ext cx="1222950" cy="1222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8"/>
        <p:cNvGrpSpPr/>
        <p:nvPr/>
      </p:nvGrpSpPr>
      <p:grpSpPr>
        <a:xfrm>
          <a:off x="0" y="0"/>
          <a:ext cx="0" cy="0"/>
          <a:chOff x="0" y="0"/>
          <a:chExt cx="0" cy="0"/>
        </a:xfrm>
      </p:grpSpPr>
      <p:sp>
        <p:nvSpPr>
          <p:cNvPr id="269" name="Google Shape;269;p31"/>
          <p:cNvSpPr txBox="1">
            <a:spLocks noGrp="1"/>
          </p:cNvSpPr>
          <p:nvPr>
            <p:ph type="subTitle" idx="1"/>
          </p:nvPr>
        </p:nvSpPr>
        <p:spPr>
          <a:xfrm>
            <a:off x="236250" y="43509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Lesson 1, Part B: Water in Nature</a:t>
            </a:r>
            <a:endParaRPr>
              <a:solidFill>
                <a:schemeClr val="lt1"/>
              </a:solidFill>
            </a:endParaRPr>
          </a:p>
        </p:txBody>
      </p:sp>
      <p:pic>
        <p:nvPicPr>
          <p:cNvPr id="270" name="Google Shape;270;p31"/>
          <p:cNvPicPr preferRelativeResize="0"/>
          <p:nvPr/>
        </p:nvPicPr>
        <p:blipFill>
          <a:blip r:embed="rId4">
            <a:alphaModFix/>
          </a:blip>
          <a:stretch>
            <a:fillRect/>
          </a:stretch>
        </p:blipFill>
        <p:spPr>
          <a:xfrm>
            <a:off x="3368775" y="395050"/>
            <a:ext cx="5463525" cy="1124850"/>
          </a:xfrm>
          <a:prstGeom prst="rect">
            <a:avLst/>
          </a:prstGeom>
          <a:noFill/>
          <a:ln>
            <a:noFill/>
          </a:ln>
        </p:spPr>
      </p:pic>
      <p:sp>
        <p:nvSpPr>
          <p:cNvPr id="271" name="Google Shape;271;p31"/>
          <p:cNvSpPr txBox="1"/>
          <p:nvPr/>
        </p:nvSpPr>
        <p:spPr>
          <a:xfrm>
            <a:off x="5725475" y="1247850"/>
            <a:ext cx="604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72" name="Google Shape;272;p31" title="Copy of 3rd Grade Lesson 1 Slide 19.mp3">
            <a:hlinkClick r:id="rId5"/>
          </p:cNvPr>
          <p:cNvPicPr preferRelativeResize="0"/>
          <p:nvPr/>
        </p:nvPicPr>
        <p:blipFill>
          <a:blip r:embed="rId6">
            <a:alphaModFix/>
          </a:blip>
          <a:stretch>
            <a:fillRect/>
          </a:stretch>
        </p:blipFill>
        <p:spPr>
          <a:xfrm>
            <a:off x="513350" y="452575"/>
            <a:ext cx="1009800" cy="1009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6071625" y="3513675"/>
            <a:ext cx="1629824" cy="1629824"/>
          </a:xfrm>
          <a:prstGeom prst="rect">
            <a:avLst/>
          </a:prstGeom>
          <a:noFill/>
          <a:ln>
            <a:noFill/>
          </a:ln>
        </p:spPr>
      </p:pic>
      <p:pic>
        <p:nvPicPr>
          <p:cNvPr id="62" name="Google Shape;62;p14"/>
          <p:cNvPicPr preferRelativeResize="0"/>
          <p:nvPr/>
        </p:nvPicPr>
        <p:blipFill>
          <a:blip r:embed="rId4">
            <a:alphaModFix/>
          </a:blip>
          <a:stretch>
            <a:fillRect/>
          </a:stretch>
        </p:blipFill>
        <p:spPr>
          <a:xfrm flipH="1">
            <a:off x="902424" y="3166385"/>
            <a:ext cx="1020901" cy="1629815"/>
          </a:xfrm>
          <a:prstGeom prst="rect">
            <a:avLst/>
          </a:prstGeom>
          <a:noFill/>
          <a:ln>
            <a:noFill/>
          </a:ln>
        </p:spPr>
      </p:pic>
      <p:pic>
        <p:nvPicPr>
          <p:cNvPr id="63" name="Google Shape;63;p14"/>
          <p:cNvPicPr preferRelativeResize="0"/>
          <p:nvPr/>
        </p:nvPicPr>
        <p:blipFill>
          <a:blip r:embed="rId5">
            <a:alphaModFix/>
          </a:blip>
          <a:stretch>
            <a:fillRect/>
          </a:stretch>
        </p:blipFill>
        <p:spPr>
          <a:xfrm>
            <a:off x="3656725" y="1536550"/>
            <a:ext cx="1629825" cy="1629825"/>
          </a:xfrm>
          <a:prstGeom prst="rect">
            <a:avLst/>
          </a:prstGeom>
          <a:noFill/>
          <a:ln>
            <a:noFill/>
          </a:ln>
        </p:spPr>
      </p:pic>
      <p:sp>
        <p:nvSpPr>
          <p:cNvPr id="64" name="Google Shape;64;p14"/>
          <p:cNvSpPr/>
          <p:nvPr/>
        </p:nvSpPr>
        <p:spPr>
          <a:xfrm>
            <a:off x="1923325" y="3696975"/>
            <a:ext cx="1218600" cy="11859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txBox="1"/>
          <p:nvPr/>
        </p:nvSpPr>
        <p:spPr>
          <a:xfrm>
            <a:off x="2022175" y="3766575"/>
            <a:ext cx="1020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Speaking up and sharing my ideas</a:t>
            </a:r>
            <a:endParaRPr b="1">
              <a:latin typeface="Mali"/>
              <a:ea typeface="Mali"/>
              <a:cs typeface="Mali"/>
              <a:sym typeface="Mali"/>
            </a:endParaRPr>
          </a:p>
        </p:txBody>
      </p:sp>
      <p:sp>
        <p:nvSpPr>
          <p:cNvPr id="66" name="Google Shape;66;p14"/>
          <p:cNvSpPr/>
          <p:nvPr/>
        </p:nvSpPr>
        <p:spPr>
          <a:xfrm>
            <a:off x="4903825" y="24233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p:nvPr/>
        </p:nvSpPr>
        <p:spPr>
          <a:xfrm>
            <a:off x="4960225" y="2499500"/>
            <a:ext cx="1020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Pausing for others to speak</a:t>
            </a:r>
            <a:endParaRPr b="1">
              <a:latin typeface="Mali"/>
              <a:ea typeface="Mali"/>
              <a:cs typeface="Mali"/>
              <a:sym typeface="Mali"/>
            </a:endParaRPr>
          </a:p>
        </p:txBody>
      </p:sp>
      <p:pic>
        <p:nvPicPr>
          <p:cNvPr id="68" name="Google Shape;68;p14"/>
          <p:cNvPicPr preferRelativeResize="0"/>
          <p:nvPr/>
        </p:nvPicPr>
        <p:blipFill>
          <a:blip r:embed="rId6">
            <a:alphaModFix/>
          </a:blip>
          <a:stretch>
            <a:fillRect/>
          </a:stretch>
        </p:blipFill>
        <p:spPr>
          <a:xfrm>
            <a:off x="465400" y="1107600"/>
            <a:ext cx="1777100" cy="1777100"/>
          </a:xfrm>
          <a:prstGeom prst="rect">
            <a:avLst/>
          </a:prstGeom>
          <a:noFill/>
          <a:ln>
            <a:noFill/>
          </a:ln>
        </p:spPr>
      </p:pic>
      <p:sp>
        <p:nvSpPr>
          <p:cNvPr id="69" name="Google Shape;69;p14"/>
          <p:cNvSpPr/>
          <p:nvPr/>
        </p:nvSpPr>
        <p:spPr>
          <a:xfrm>
            <a:off x="2242500" y="120795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txBox="1"/>
          <p:nvPr/>
        </p:nvSpPr>
        <p:spPr>
          <a:xfrm>
            <a:off x="2298900" y="1462200"/>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Being curious</a:t>
            </a:r>
            <a:endParaRPr b="1">
              <a:latin typeface="Mali"/>
              <a:ea typeface="Mali"/>
              <a:cs typeface="Mali"/>
              <a:sym typeface="Mali"/>
            </a:endParaRPr>
          </a:p>
        </p:txBody>
      </p:sp>
      <p:sp>
        <p:nvSpPr>
          <p:cNvPr id="71" name="Google Shape;71;p14"/>
          <p:cNvSpPr/>
          <p:nvPr/>
        </p:nvSpPr>
        <p:spPr>
          <a:xfrm>
            <a:off x="7647025" y="38711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txBox="1"/>
          <p:nvPr/>
        </p:nvSpPr>
        <p:spPr>
          <a:xfrm>
            <a:off x="7647025" y="4049150"/>
            <a:ext cx="1133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Being open minded</a:t>
            </a:r>
            <a:endParaRPr b="1">
              <a:latin typeface="Mali"/>
              <a:ea typeface="Mali"/>
              <a:cs typeface="Mali"/>
              <a:sym typeface="Mali"/>
            </a:endParaRPr>
          </a:p>
        </p:txBody>
      </p:sp>
      <p:sp>
        <p:nvSpPr>
          <p:cNvPr id="73" name="Google Shape;73;p14"/>
          <p:cNvSpPr txBox="1"/>
          <p:nvPr/>
        </p:nvSpPr>
        <p:spPr>
          <a:xfrm>
            <a:off x="356300" y="139925"/>
            <a:ext cx="4603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latin typeface="Amatic SC"/>
                <a:ea typeface="Amatic SC"/>
                <a:cs typeface="Amatic SC"/>
                <a:sym typeface="Amatic SC"/>
              </a:rPr>
              <a:t>What skills will we use today?</a:t>
            </a:r>
            <a:endParaRPr sz="4000" b="1">
              <a:latin typeface="Amatic SC"/>
              <a:ea typeface="Amatic SC"/>
              <a:cs typeface="Amatic SC"/>
              <a:sym typeface="Amatic SC"/>
            </a:endParaRPr>
          </a:p>
        </p:txBody>
      </p:sp>
      <p:pic>
        <p:nvPicPr>
          <p:cNvPr id="74" name="Google Shape;74;p14"/>
          <p:cNvPicPr preferRelativeResize="0"/>
          <p:nvPr/>
        </p:nvPicPr>
        <p:blipFill rotWithShape="1">
          <a:blip r:embed="rId7">
            <a:alphaModFix/>
          </a:blip>
          <a:srcRect r="47056"/>
          <a:stretch/>
        </p:blipFill>
        <p:spPr>
          <a:xfrm>
            <a:off x="7499128" y="940331"/>
            <a:ext cx="1020899" cy="1854068"/>
          </a:xfrm>
          <a:prstGeom prst="rect">
            <a:avLst/>
          </a:prstGeom>
          <a:noFill/>
          <a:ln>
            <a:noFill/>
          </a:ln>
        </p:spPr>
      </p:pic>
      <p:sp>
        <p:nvSpPr>
          <p:cNvPr id="75" name="Google Shape;75;p14"/>
          <p:cNvSpPr/>
          <p:nvPr/>
        </p:nvSpPr>
        <p:spPr>
          <a:xfrm>
            <a:off x="6199225" y="8231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p:nvPr/>
        </p:nvSpPr>
        <p:spPr>
          <a:xfrm>
            <a:off x="6255625" y="1051700"/>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Being creative</a:t>
            </a:r>
            <a:endParaRPr b="1">
              <a:latin typeface="Mali"/>
              <a:ea typeface="Mali"/>
              <a:cs typeface="Mali"/>
              <a:sym typeface="Mali"/>
            </a:endParaRPr>
          </a:p>
        </p:txBody>
      </p:sp>
      <p:pic>
        <p:nvPicPr>
          <p:cNvPr id="77" name="Google Shape;77;p14" title="Copy of 3rd Grade Lesson 1 Slide 2.mp3">
            <a:hlinkClick r:id="rId8"/>
          </p:cNvPr>
          <p:cNvPicPr preferRelativeResize="0"/>
          <p:nvPr/>
        </p:nvPicPr>
        <p:blipFill>
          <a:blip r:embed="rId9">
            <a:alphaModFix/>
          </a:blip>
          <a:stretch>
            <a:fillRect/>
          </a:stretch>
        </p:blipFill>
        <p:spPr>
          <a:xfrm>
            <a:off x="5069213" y="29675"/>
            <a:ext cx="1020900" cy="1020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2"/>
          <p:cNvPicPr preferRelativeResize="0"/>
          <p:nvPr/>
        </p:nvPicPr>
        <p:blipFill>
          <a:blip r:embed="rId3">
            <a:alphaModFix/>
          </a:blip>
          <a:stretch>
            <a:fillRect/>
          </a:stretch>
        </p:blipFill>
        <p:spPr>
          <a:xfrm>
            <a:off x="6071625" y="3513675"/>
            <a:ext cx="1629824" cy="1629824"/>
          </a:xfrm>
          <a:prstGeom prst="rect">
            <a:avLst/>
          </a:prstGeom>
          <a:noFill/>
          <a:ln>
            <a:noFill/>
          </a:ln>
        </p:spPr>
      </p:pic>
      <p:pic>
        <p:nvPicPr>
          <p:cNvPr id="278" name="Google Shape;278;p32"/>
          <p:cNvPicPr preferRelativeResize="0"/>
          <p:nvPr/>
        </p:nvPicPr>
        <p:blipFill>
          <a:blip r:embed="rId4">
            <a:alphaModFix/>
          </a:blip>
          <a:stretch>
            <a:fillRect/>
          </a:stretch>
        </p:blipFill>
        <p:spPr>
          <a:xfrm flipH="1">
            <a:off x="902424" y="3166385"/>
            <a:ext cx="1020901" cy="1629815"/>
          </a:xfrm>
          <a:prstGeom prst="rect">
            <a:avLst/>
          </a:prstGeom>
          <a:noFill/>
          <a:ln>
            <a:noFill/>
          </a:ln>
        </p:spPr>
      </p:pic>
      <p:pic>
        <p:nvPicPr>
          <p:cNvPr id="279" name="Google Shape;279;p32"/>
          <p:cNvPicPr preferRelativeResize="0"/>
          <p:nvPr/>
        </p:nvPicPr>
        <p:blipFill>
          <a:blip r:embed="rId5">
            <a:alphaModFix/>
          </a:blip>
          <a:stretch>
            <a:fillRect/>
          </a:stretch>
        </p:blipFill>
        <p:spPr>
          <a:xfrm>
            <a:off x="3656725" y="1536550"/>
            <a:ext cx="1629825" cy="1629825"/>
          </a:xfrm>
          <a:prstGeom prst="rect">
            <a:avLst/>
          </a:prstGeom>
          <a:noFill/>
          <a:ln>
            <a:noFill/>
          </a:ln>
        </p:spPr>
      </p:pic>
      <p:sp>
        <p:nvSpPr>
          <p:cNvPr id="280" name="Google Shape;280;p32"/>
          <p:cNvSpPr/>
          <p:nvPr/>
        </p:nvSpPr>
        <p:spPr>
          <a:xfrm>
            <a:off x="1923325" y="3696975"/>
            <a:ext cx="1218600" cy="11859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txBox="1"/>
          <p:nvPr/>
        </p:nvSpPr>
        <p:spPr>
          <a:xfrm>
            <a:off x="2022175" y="3982125"/>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Being Curious</a:t>
            </a:r>
            <a:endParaRPr b="1">
              <a:latin typeface="Mali"/>
              <a:ea typeface="Mali"/>
              <a:cs typeface="Mali"/>
              <a:sym typeface="Mali"/>
            </a:endParaRPr>
          </a:p>
        </p:txBody>
      </p:sp>
      <p:sp>
        <p:nvSpPr>
          <p:cNvPr id="282" name="Google Shape;282;p32"/>
          <p:cNvSpPr/>
          <p:nvPr/>
        </p:nvSpPr>
        <p:spPr>
          <a:xfrm>
            <a:off x="4903825" y="24233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txBox="1"/>
          <p:nvPr/>
        </p:nvSpPr>
        <p:spPr>
          <a:xfrm>
            <a:off x="4960225" y="2677550"/>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Staying focused</a:t>
            </a:r>
            <a:endParaRPr b="1">
              <a:latin typeface="Mali"/>
              <a:ea typeface="Mali"/>
              <a:cs typeface="Mali"/>
              <a:sym typeface="Mali"/>
            </a:endParaRPr>
          </a:p>
        </p:txBody>
      </p:sp>
      <p:pic>
        <p:nvPicPr>
          <p:cNvPr id="284" name="Google Shape;284;p32"/>
          <p:cNvPicPr preferRelativeResize="0"/>
          <p:nvPr/>
        </p:nvPicPr>
        <p:blipFill>
          <a:blip r:embed="rId6">
            <a:alphaModFix/>
          </a:blip>
          <a:stretch>
            <a:fillRect/>
          </a:stretch>
        </p:blipFill>
        <p:spPr>
          <a:xfrm>
            <a:off x="465400" y="1107600"/>
            <a:ext cx="1777100" cy="1777100"/>
          </a:xfrm>
          <a:prstGeom prst="rect">
            <a:avLst/>
          </a:prstGeom>
          <a:noFill/>
          <a:ln>
            <a:noFill/>
          </a:ln>
        </p:spPr>
      </p:pic>
      <p:sp>
        <p:nvSpPr>
          <p:cNvPr id="285" name="Google Shape;285;p32"/>
          <p:cNvSpPr/>
          <p:nvPr/>
        </p:nvSpPr>
        <p:spPr>
          <a:xfrm>
            <a:off x="2242500" y="120795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txBox="1"/>
          <p:nvPr/>
        </p:nvSpPr>
        <p:spPr>
          <a:xfrm>
            <a:off x="2298900" y="1386000"/>
            <a:ext cx="1020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Thinking like a scientist</a:t>
            </a:r>
            <a:endParaRPr b="1">
              <a:latin typeface="Mali"/>
              <a:ea typeface="Mali"/>
              <a:cs typeface="Mali"/>
              <a:sym typeface="Mali"/>
            </a:endParaRPr>
          </a:p>
        </p:txBody>
      </p:sp>
      <p:sp>
        <p:nvSpPr>
          <p:cNvPr id="287" name="Google Shape;287;p32"/>
          <p:cNvSpPr/>
          <p:nvPr/>
        </p:nvSpPr>
        <p:spPr>
          <a:xfrm>
            <a:off x="7647025" y="38711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p:nvPr/>
        </p:nvSpPr>
        <p:spPr>
          <a:xfrm>
            <a:off x="7647025" y="4049150"/>
            <a:ext cx="113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Sharing equipment</a:t>
            </a:r>
            <a:endParaRPr b="1">
              <a:latin typeface="Mali"/>
              <a:ea typeface="Mali"/>
              <a:cs typeface="Mali"/>
              <a:sym typeface="Mali"/>
            </a:endParaRPr>
          </a:p>
        </p:txBody>
      </p:sp>
      <p:sp>
        <p:nvSpPr>
          <p:cNvPr id="289" name="Google Shape;289;p32"/>
          <p:cNvSpPr txBox="1"/>
          <p:nvPr/>
        </p:nvSpPr>
        <p:spPr>
          <a:xfrm>
            <a:off x="356300" y="139925"/>
            <a:ext cx="46038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latin typeface="Amatic SC"/>
                <a:ea typeface="Amatic SC"/>
                <a:cs typeface="Amatic SC"/>
                <a:sym typeface="Amatic SC"/>
              </a:rPr>
              <a:t>What skills will we use today?</a:t>
            </a:r>
            <a:endParaRPr sz="4000" b="1">
              <a:latin typeface="Amatic SC"/>
              <a:ea typeface="Amatic SC"/>
              <a:cs typeface="Amatic SC"/>
              <a:sym typeface="Amatic SC"/>
            </a:endParaRPr>
          </a:p>
        </p:txBody>
      </p:sp>
      <p:pic>
        <p:nvPicPr>
          <p:cNvPr id="290" name="Google Shape;290;p32"/>
          <p:cNvPicPr preferRelativeResize="0"/>
          <p:nvPr/>
        </p:nvPicPr>
        <p:blipFill rotWithShape="1">
          <a:blip r:embed="rId7">
            <a:alphaModFix/>
          </a:blip>
          <a:srcRect r="47056"/>
          <a:stretch/>
        </p:blipFill>
        <p:spPr>
          <a:xfrm>
            <a:off x="7499128" y="940331"/>
            <a:ext cx="1020899" cy="1854068"/>
          </a:xfrm>
          <a:prstGeom prst="rect">
            <a:avLst/>
          </a:prstGeom>
          <a:noFill/>
          <a:ln>
            <a:noFill/>
          </a:ln>
        </p:spPr>
      </p:pic>
      <p:sp>
        <p:nvSpPr>
          <p:cNvPr id="291" name="Google Shape;291;p32"/>
          <p:cNvSpPr/>
          <p:nvPr/>
        </p:nvSpPr>
        <p:spPr>
          <a:xfrm>
            <a:off x="6199225" y="8231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txBox="1"/>
          <p:nvPr/>
        </p:nvSpPr>
        <p:spPr>
          <a:xfrm>
            <a:off x="6255625" y="1051700"/>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Asking for help</a:t>
            </a:r>
            <a:endParaRPr b="1">
              <a:latin typeface="Mali"/>
              <a:ea typeface="Mali"/>
              <a:cs typeface="Mali"/>
              <a:sym typeface="Mali"/>
            </a:endParaRPr>
          </a:p>
        </p:txBody>
      </p:sp>
      <p:pic>
        <p:nvPicPr>
          <p:cNvPr id="293" name="Google Shape;293;p32" title="Copy of 3rd Grade Lesson 1 Slide 20.mp3">
            <a:hlinkClick r:id="rId8"/>
          </p:cNvPr>
          <p:cNvPicPr preferRelativeResize="0"/>
          <p:nvPr/>
        </p:nvPicPr>
        <p:blipFill>
          <a:blip r:embed="rId9">
            <a:alphaModFix/>
          </a:blip>
          <a:stretch>
            <a:fillRect/>
          </a:stretch>
        </p:blipFill>
        <p:spPr>
          <a:xfrm>
            <a:off x="5012125" y="29675"/>
            <a:ext cx="1020900" cy="1020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297"/>
        <p:cNvGrpSpPr/>
        <p:nvPr/>
      </p:nvGrpSpPr>
      <p:grpSpPr>
        <a:xfrm>
          <a:off x="0" y="0"/>
          <a:ext cx="0" cy="0"/>
          <a:chOff x="0" y="0"/>
          <a:chExt cx="0" cy="0"/>
        </a:xfrm>
      </p:grpSpPr>
      <p:sp>
        <p:nvSpPr>
          <p:cNvPr id="298" name="Google Shape;298;p33"/>
          <p:cNvSpPr/>
          <p:nvPr/>
        </p:nvSpPr>
        <p:spPr>
          <a:xfrm>
            <a:off x="2360100" y="484350"/>
            <a:ext cx="4423800" cy="417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3"/>
          <p:cNvSpPr/>
          <p:nvPr/>
        </p:nvSpPr>
        <p:spPr>
          <a:xfrm>
            <a:off x="3019950" y="1184700"/>
            <a:ext cx="3104100" cy="2774100"/>
          </a:xfrm>
          <a:prstGeom prst="ellipse">
            <a:avLst/>
          </a:prstGeom>
          <a:solidFill>
            <a:srgbClr val="93C47D"/>
          </a:solidFill>
          <a:ln w="1524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txBox="1"/>
          <p:nvPr/>
        </p:nvSpPr>
        <p:spPr>
          <a:xfrm>
            <a:off x="3754800" y="2094600"/>
            <a:ext cx="16344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Mali"/>
                <a:ea typeface="Mali"/>
                <a:cs typeface="Mali"/>
                <a:sym typeface="Mali"/>
              </a:rPr>
              <a:t>Comfort Zone</a:t>
            </a:r>
            <a:endParaRPr sz="2500" b="1">
              <a:latin typeface="Mali"/>
              <a:ea typeface="Mali"/>
              <a:cs typeface="Mali"/>
              <a:sym typeface="Mali"/>
            </a:endParaRPr>
          </a:p>
        </p:txBody>
      </p:sp>
      <p:sp>
        <p:nvSpPr>
          <p:cNvPr id="301" name="Google Shape;301;p33"/>
          <p:cNvSpPr txBox="1"/>
          <p:nvPr/>
        </p:nvSpPr>
        <p:spPr>
          <a:xfrm rot="2700000">
            <a:off x="5278406" y="1414937"/>
            <a:ext cx="1871005" cy="4615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Mali"/>
                <a:ea typeface="Mali"/>
                <a:cs typeface="Mali"/>
                <a:sym typeface="Mali"/>
              </a:rPr>
              <a:t>Growth Edge</a:t>
            </a:r>
            <a:endParaRPr sz="1800">
              <a:latin typeface="Mali"/>
              <a:ea typeface="Mali"/>
              <a:cs typeface="Mali"/>
              <a:sym typeface="Mali"/>
            </a:endParaRPr>
          </a:p>
        </p:txBody>
      </p:sp>
      <p:pic>
        <p:nvPicPr>
          <p:cNvPr id="302" name="Google Shape;302;p33"/>
          <p:cNvPicPr preferRelativeResize="0"/>
          <p:nvPr/>
        </p:nvPicPr>
        <p:blipFill>
          <a:blip r:embed="rId3">
            <a:alphaModFix/>
          </a:blip>
          <a:stretch>
            <a:fillRect/>
          </a:stretch>
        </p:blipFill>
        <p:spPr>
          <a:xfrm rot="451422">
            <a:off x="6118555" y="2122418"/>
            <a:ext cx="466891" cy="628262"/>
          </a:xfrm>
          <a:prstGeom prst="rect">
            <a:avLst/>
          </a:prstGeom>
          <a:noFill/>
          <a:ln>
            <a:noFill/>
          </a:ln>
        </p:spPr>
      </p:pic>
      <p:sp>
        <p:nvSpPr>
          <p:cNvPr id="303" name="Google Shape;303;p33"/>
          <p:cNvSpPr txBox="1"/>
          <p:nvPr/>
        </p:nvSpPr>
        <p:spPr>
          <a:xfrm>
            <a:off x="6879350" y="3671575"/>
            <a:ext cx="1634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Mali"/>
                <a:ea typeface="Mali"/>
                <a:cs typeface="Mali"/>
                <a:sym typeface="Mali"/>
              </a:rPr>
              <a:t>YIKES!</a:t>
            </a:r>
            <a:endParaRPr sz="2500" b="1">
              <a:latin typeface="Mali"/>
              <a:ea typeface="Mali"/>
              <a:cs typeface="Mali"/>
              <a:sym typeface="Mali"/>
            </a:endParaRPr>
          </a:p>
        </p:txBody>
      </p:sp>
      <p:pic>
        <p:nvPicPr>
          <p:cNvPr id="304" name="Google Shape;304;p33" title="Copy of 3rd Grade Lesson 1 Slide 21.mp3">
            <a:hlinkClick r:id="rId4"/>
          </p:cNvPr>
          <p:cNvPicPr preferRelativeResize="0"/>
          <p:nvPr/>
        </p:nvPicPr>
        <p:blipFill>
          <a:blip r:embed="rId5">
            <a:alphaModFix/>
          </a:blip>
          <a:stretch>
            <a:fillRect/>
          </a:stretch>
        </p:blipFill>
        <p:spPr>
          <a:xfrm>
            <a:off x="378000" y="257675"/>
            <a:ext cx="1032300" cy="1032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700"/>
              <a:t>What do you remember from Water in Nature Part A?</a:t>
            </a:r>
            <a:endParaRPr sz="2700"/>
          </a:p>
        </p:txBody>
      </p:sp>
      <p:pic>
        <p:nvPicPr>
          <p:cNvPr id="310" name="Google Shape;310;p34"/>
          <p:cNvPicPr preferRelativeResize="0"/>
          <p:nvPr/>
        </p:nvPicPr>
        <p:blipFill>
          <a:blip r:embed="rId3">
            <a:alphaModFix/>
          </a:blip>
          <a:stretch>
            <a:fillRect/>
          </a:stretch>
        </p:blipFill>
        <p:spPr>
          <a:xfrm>
            <a:off x="311700" y="1152475"/>
            <a:ext cx="4040500" cy="3567000"/>
          </a:xfrm>
          <a:prstGeom prst="rect">
            <a:avLst/>
          </a:prstGeom>
          <a:noFill/>
          <a:ln>
            <a:noFill/>
          </a:ln>
        </p:spPr>
      </p:pic>
      <p:sp>
        <p:nvSpPr>
          <p:cNvPr id="311" name="Google Shape;311;p34"/>
          <p:cNvSpPr txBox="1"/>
          <p:nvPr/>
        </p:nvSpPr>
        <p:spPr>
          <a:xfrm>
            <a:off x="4572000" y="1964175"/>
            <a:ext cx="4108800" cy="30324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chemeClr val="dk1"/>
              </a:buClr>
              <a:buSzPts val="1900"/>
              <a:buChar char="-"/>
            </a:pPr>
            <a:r>
              <a:rPr lang="en" sz="1900">
                <a:solidFill>
                  <a:schemeClr val="dk1"/>
                </a:solidFill>
              </a:rPr>
              <a:t>Think back to Part A of this lesson - what did you explore?</a:t>
            </a:r>
            <a:endParaRPr sz="1900">
              <a:solidFill>
                <a:schemeClr val="dk1"/>
              </a:solidFill>
            </a:endParaRPr>
          </a:p>
          <a:p>
            <a:pPr marL="457200" lvl="0" indent="0" algn="l" rtl="0">
              <a:spcBef>
                <a:spcPts val="0"/>
              </a:spcBef>
              <a:spcAft>
                <a:spcPts val="0"/>
              </a:spcAft>
              <a:buNone/>
            </a:pP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What activity did you do?</a:t>
            </a:r>
            <a:endParaRPr sz="1900">
              <a:solidFill>
                <a:schemeClr val="dk1"/>
              </a:solidFill>
            </a:endParaRPr>
          </a:p>
          <a:p>
            <a:pPr marL="457200" lvl="0" indent="0" algn="l" rtl="0">
              <a:spcBef>
                <a:spcPts val="0"/>
              </a:spcBef>
              <a:spcAft>
                <a:spcPts val="0"/>
              </a:spcAft>
              <a:buNone/>
            </a:pP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How did you sort the pictures?</a:t>
            </a:r>
            <a:endParaRPr sz="1900">
              <a:solidFill>
                <a:schemeClr val="dk1"/>
              </a:solidFill>
            </a:endParaRPr>
          </a:p>
          <a:p>
            <a:pPr marL="0" lvl="0" indent="0" algn="l" rtl="0">
              <a:spcBef>
                <a:spcPts val="0"/>
              </a:spcBef>
              <a:spcAft>
                <a:spcPts val="0"/>
              </a:spcAft>
              <a:buNone/>
            </a:pPr>
            <a:endParaRPr sz="1900">
              <a:solidFill>
                <a:schemeClr val="dk1"/>
              </a:solidFill>
            </a:endParaRPr>
          </a:p>
          <a:p>
            <a:pPr marL="457200" lvl="0" indent="-349250" algn="l" rtl="0">
              <a:spcBef>
                <a:spcPts val="0"/>
              </a:spcBef>
              <a:spcAft>
                <a:spcPts val="0"/>
              </a:spcAft>
              <a:buClr>
                <a:schemeClr val="dk1"/>
              </a:buClr>
              <a:buSzPts val="1900"/>
              <a:buChar char="-"/>
            </a:pPr>
            <a:r>
              <a:rPr lang="en" sz="1900">
                <a:solidFill>
                  <a:schemeClr val="dk1"/>
                </a:solidFill>
              </a:rPr>
              <a:t>Did you learn anything new after sharing with your groups?</a:t>
            </a:r>
            <a:endParaRPr sz="1900">
              <a:solidFill>
                <a:schemeClr val="dk1"/>
              </a:solidFill>
            </a:endParaRPr>
          </a:p>
          <a:p>
            <a:pPr marL="457200" lvl="0" indent="0" algn="l" rtl="0">
              <a:spcBef>
                <a:spcPts val="0"/>
              </a:spcBef>
              <a:spcAft>
                <a:spcPts val="0"/>
              </a:spcAft>
              <a:buNone/>
            </a:pPr>
            <a:endParaRPr>
              <a:solidFill>
                <a:schemeClr val="dk1"/>
              </a:solidFill>
            </a:endParaRPr>
          </a:p>
        </p:txBody>
      </p:sp>
      <p:pic>
        <p:nvPicPr>
          <p:cNvPr id="312" name="Google Shape;312;p34" title="3rd Grade Lesson 1 Slide 22.mp3">
            <a:hlinkClick r:id="rId4"/>
          </p:cNvPr>
          <p:cNvPicPr preferRelativeResize="0"/>
          <p:nvPr/>
        </p:nvPicPr>
        <p:blipFill>
          <a:blip r:embed="rId5">
            <a:alphaModFix/>
          </a:blip>
          <a:stretch>
            <a:fillRect/>
          </a:stretch>
        </p:blipFill>
        <p:spPr>
          <a:xfrm>
            <a:off x="7734350" y="1017725"/>
            <a:ext cx="946450" cy="946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if we put ALL the pictures into one group?</a:t>
            </a:r>
            <a:endParaRPr/>
          </a:p>
        </p:txBody>
      </p:sp>
      <p:sp>
        <p:nvSpPr>
          <p:cNvPr id="318" name="Google Shape;318;p35"/>
          <p:cNvSpPr txBox="1">
            <a:spLocks noGrp="1"/>
          </p:cNvSpPr>
          <p:nvPr>
            <p:ph type="body" idx="1"/>
          </p:nvPr>
        </p:nvSpPr>
        <p:spPr>
          <a:xfrm>
            <a:off x="2298450" y="1017725"/>
            <a:ext cx="4547100" cy="120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What do all the pictures have in common?</a:t>
            </a:r>
            <a:endParaRPr/>
          </a:p>
        </p:txBody>
      </p:sp>
      <p:pic>
        <p:nvPicPr>
          <p:cNvPr id="319" name="Google Shape;319;p35"/>
          <p:cNvPicPr preferRelativeResize="0"/>
          <p:nvPr/>
        </p:nvPicPr>
        <p:blipFill>
          <a:blip r:embed="rId3">
            <a:alphaModFix/>
          </a:blip>
          <a:stretch>
            <a:fillRect/>
          </a:stretch>
        </p:blipFill>
        <p:spPr>
          <a:xfrm>
            <a:off x="755950" y="2470450"/>
            <a:ext cx="1993650" cy="2673050"/>
          </a:xfrm>
          <a:prstGeom prst="rect">
            <a:avLst/>
          </a:prstGeom>
          <a:noFill/>
          <a:ln>
            <a:noFill/>
          </a:ln>
        </p:spPr>
      </p:pic>
      <p:pic>
        <p:nvPicPr>
          <p:cNvPr id="320" name="Google Shape;320;p35" title="Copy of Copy of Lesson 1 slide 15.mp3">
            <a:hlinkClick r:id="rId4"/>
          </p:cNvPr>
          <p:cNvPicPr preferRelativeResize="0"/>
          <p:nvPr/>
        </p:nvPicPr>
        <p:blipFill>
          <a:blip r:embed="rId5">
            <a:alphaModFix/>
          </a:blip>
          <a:stretch>
            <a:fillRect/>
          </a:stretch>
        </p:blipFill>
        <p:spPr>
          <a:xfrm>
            <a:off x="7384100" y="1017725"/>
            <a:ext cx="1285900" cy="128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if we put ALL the pictures into one group?</a:t>
            </a:r>
            <a:endParaRPr/>
          </a:p>
        </p:txBody>
      </p:sp>
      <p:sp>
        <p:nvSpPr>
          <p:cNvPr id="326" name="Google Shape;326;p36"/>
          <p:cNvSpPr txBox="1">
            <a:spLocks noGrp="1"/>
          </p:cNvSpPr>
          <p:nvPr>
            <p:ph type="body" idx="1"/>
          </p:nvPr>
        </p:nvSpPr>
        <p:spPr>
          <a:xfrm>
            <a:off x="2298450" y="1017725"/>
            <a:ext cx="4547100" cy="120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What do all the pictures have in common?</a:t>
            </a:r>
            <a:endParaRPr/>
          </a:p>
        </p:txBody>
      </p:sp>
      <p:pic>
        <p:nvPicPr>
          <p:cNvPr id="327" name="Google Shape;327;p36"/>
          <p:cNvPicPr preferRelativeResize="0"/>
          <p:nvPr/>
        </p:nvPicPr>
        <p:blipFill>
          <a:blip r:embed="rId3">
            <a:alphaModFix/>
          </a:blip>
          <a:stretch>
            <a:fillRect/>
          </a:stretch>
        </p:blipFill>
        <p:spPr>
          <a:xfrm>
            <a:off x="0" y="1916325"/>
            <a:ext cx="9144000" cy="3227174"/>
          </a:xfrm>
          <a:prstGeom prst="rect">
            <a:avLst/>
          </a:prstGeom>
          <a:noFill/>
          <a:ln>
            <a:noFill/>
          </a:ln>
        </p:spPr>
      </p:pic>
      <p:sp>
        <p:nvSpPr>
          <p:cNvPr id="328" name="Google Shape;328;p36"/>
          <p:cNvSpPr txBox="1"/>
          <p:nvPr/>
        </p:nvSpPr>
        <p:spPr>
          <a:xfrm>
            <a:off x="1976725" y="1824875"/>
            <a:ext cx="4949100" cy="113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200">
                <a:solidFill>
                  <a:srgbClr val="1155CC"/>
                </a:solidFill>
                <a:latin typeface="Caveat"/>
                <a:ea typeface="Caveat"/>
                <a:cs typeface="Caveat"/>
                <a:sym typeface="Caveat"/>
              </a:rPr>
              <a:t>WATER!</a:t>
            </a:r>
            <a:endParaRPr sz="6200">
              <a:solidFill>
                <a:srgbClr val="1155CC"/>
              </a:solidFill>
              <a:latin typeface="Caveat"/>
              <a:ea typeface="Caveat"/>
              <a:cs typeface="Caveat"/>
              <a:sym typeface="Caveat"/>
            </a:endParaRPr>
          </a:p>
        </p:txBody>
      </p:sp>
      <p:pic>
        <p:nvPicPr>
          <p:cNvPr id="329" name="Google Shape;329;p36" title="Copy of Copy of Lesson 1 slide 16.mp3">
            <a:hlinkClick r:id="rId4"/>
          </p:cNvPr>
          <p:cNvPicPr preferRelativeResize="0"/>
          <p:nvPr/>
        </p:nvPicPr>
        <p:blipFill>
          <a:blip r:embed="rId5">
            <a:alphaModFix/>
          </a:blip>
          <a:stretch>
            <a:fillRect/>
          </a:stretch>
        </p:blipFill>
        <p:spPr>
          <a:xfrm>
            <a:off x="7078225" y="1170125"/>
            <a:ext cx="1131600" cy="1131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7"/>
          <p:cNvSpPr txBox="1">
            <a:spLocks noGrp="1"/>
          </p:cNvSpPr>
          <p:nvPr>
            <p:ph type="title"/>
          </p:nvPr>
        </p:nvSpPr>
        <p:spPr>
          <a:xfrm>
            <a:off x="311700" y="368850"/>
            <a:ext cx="3951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Investigation Time!</a:t>
            </a:r>
            <a:endParaRPr/>
          </a:p>
        </p:txBody>
      </p:sp>
      <p:sp>
        <p:nvSpPr>
          <p:cNvPr id="335" name="Google Shape;335;p37"/>
          <p:cNvSpPr txBox="1">
            <a:spLocks noGrp="1"/>
          </p:cNvSpPr>
          <p:nvPr>
            <p:ph type="body" idx="1"/>
          </p:nvPr>
        </p:nvSpPr>
        <p:spPr>
          <a:xfrm>
            <a:off x="311700" y="1152475"/>
            <a:ext cx="3490800" cy="44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Remember our Focus Question:</a:t>
            </a:r>
            <a:endParaRPr/>
          </a:p>
          <a:p>
            <a:pPr marL="0" lvl="0" indent="0" algn="l" rtl="0">
              <a:spcBef>
                <a:spcPts val="1600"/>
              </a:spcBef>
              <a:spcAft>
                <a:spcPts val="1600"/>
              </a:spcAft>
              <a:buNone/>
            </a:pPr>
            <a:endParaRPr/>
          </a:p>
        </p:txBody>
      </p:sp>
      <p:sp>
        <p:nvSpPr>
          <p:cNvPr id="336" name="Google Shape;336;p37"/>
          <p:cNvSpPr txBox="1"/>
          <p:nvPr/>
        </p:nvSpPr>
        <p:spPr>
          <a:xfrm>
            <a:off x="1938900" y="1599475"/>
            <a:ext cx="5266200" cy="164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400">
                <a:solidFill>
                  <a:schemeClr val="dk1"/>
                </a:solidFill>
                <a:highlight>
                  <a:schemeClr val="lt2"/>
                </a:highlight>
                <a:latin typeface="Times New Roman"/>
                <a:ea typeface="Times New Roman"/>
                <a:cs typeface="Times New Roman"/>
                <a:sym typeface="Times New Roman"/>
              </a:rPr>
              <a:t>What is the effect of rain on </a:t>
            </a:r>
            <a:r>
              <a:rPr lang="en" sz="3400">
                <a:solidFill>
                  <a:srgbClr val="0000FF"/>
                </a:solidFill>
                <a:highlight>
                  <a:schemeClr val="lt2"/>
                </a:highlight>
                <a:latin typeface="Times New Roman"/>
                <a:ea typeface="Times New Roman"/>
                <a:cs typeface="Times New Roman"/>
                <a:sym typeface="Times New Roman"/>
              </a:rPr>
              <a:t>natural materials</a:t>
            </a:r>
            <a:r>
              <a:rPr lang="en" sz="3400">
                <a:solidFill>
                  <a:schemeClr val="dk1"/>
                </a:solidFill>
                <a:highlight>
                  <a:schemeClr val="lt2"/>
                </a:highlight>
                <a:latin typeface="Times New Roman"/>
                <a:ea typeface="Times New Roman"/>
                <a:cs typeface="Times New Roman"/>
                <a:sym typeface="Times New Roman"/>
              </a:rPr>
              <a:t>?</a:t>
            </a:r>
            <a:endParaRPr sz="2800">
              <a:solidFill>
                <a:schemeClr val="lt1"/>
              </a:solidFill>
            </a:endParaRPr>
          </a:p>
          <a:p>
            <a:pPr marL="0" lvl="0" indent="0" algn="l" rtl="0">
              <a:spcBef>
                <a:spcPts val="1600"/>
              </a:spcBef>
              <a:spcAft>
                <a:spcPts val="0"/>
              </a:spcAft>
              <a:buNone/>
            </a:pPr>
            <a:endParaRPr/>
          </a:p>
        </p:txBody>
      </p:sp>
      <p:sp>
        <p:nvSpPr>
          <p:cNvPr id="337" name="Google Shape;337;p37"/>
          <p:cNvSpPr txBox="1"/>
          <p:nvPr/>
        </p:nvSpPr>
        <p:spPr>
          <a:xfrm>
            <a:off x="622400" y="2889225"/>
            <a:ext cx="7665300" cy="107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We will be using droppers and water to place simulated raindrops on different natural surfaces outdoors and observe what happens.</a:t>
            </a:r>
            <a:endParaRPr sz="1800"/>
          </a:p>
        </p:txBody>
      </p:sp>
      <p:pic>
        <p:nvPicPr>
          <p:cNvPr id="338" name="Google Shape;338;p37"/>
          <p:cNvPicPr preferRelativeResize="0"/>
          <p:nvPr/>
        </p:nvPicPr>
        <p:blipFill>
          <a:blip r:embed="rId3">
            <a:alphaModFix/>
          </a:blip>
          <a:stretch>
            <a:fillRect/>
          </a:stretch>
        </p:blipFill>
        <p:spPr>
          <a:xfrm>
            <a:off x="6680550" y="4122600"/>
            <a:ext cx="1020901" cy="1020901"/>
          </a:xfrm>
          <a:prstGeom prst="rect">
            <a:avLst/>
          </a:prstGeom>
          <a:noFill/>
          <a:ln>
            <a:noFill/>
          </a:ln>
        </p:spPr>
      </p:pic>
      <p:pic>
        <p:nvPicPr>
          <p:cNvPr id="339" name="Google Shape;339;p37"/>
          <p:cNvPicPr preferRelativeResize="0"/>
          <p:nvPr/>
        </p:nvPicPr>
        <p:blipFill>
          <a:blip r:embed="rId4">
            <a:alphaModFix/>
          </a:blip>
          <a:stretch>
            <a:fillRect/>
          </a:stretch>
        </p:blipFill>
        <p:spPr>
          <a:xfrm flipH="1">
            <a:off x="311693" y="3764000"/>
            <a:ext cx="742832" cy="1185899"/>
          </a:xfrm>
          <a:prstGeom prst="rect">
            <a:avLst/>
          </a:prstGeom>
          <a:noFill/>
          <a:ln>
            <a:noFill/>
          </a:ln>
        </p:spPr>
      </p:pic>
      <p:pic>
        <p:nvPicPr>
          <p:cNvPr id="340" name="Google Shape;340;p37"/>
          <p:cNvPicPr preferRelativeResize="0"/>
          <p:nvPr/>
        </p:nvPicPr>
        <p:blipFill>
          <a:blip r:embed="rId5">
            <a:alphaModFix/>
          </a:blip>
          <a:stretch>
            <a:fillRect/>
          </a:stretch>
        </p:blipFill>
        <p:spPr>
          <a:xfrm>
            <a:off x="8222500" y="2712075"/>
            <a:ext cx="1159024" cy="1159025"/>
          </a:xfrm>
          <a:prstGeom prst="rect">
            <a:avLst/>
          </a:prstGeom>
          <a:noFill/>
          <a:ln>
            <a:noFill/>
          </a:ln>
        </p:spPr>
      </p:pic>
      <p:sp>
        <p:nvSpPr>
          <p:cNvPr id="341" name="Google Shape;341;p37"/>
          <p:cNvSpPr/>
          <p:nvPr/>
        </p:nvSpPr>
        <p:spPr>
          <a:xfrm>
            <a:off x="1232225" y="3735638"/>
            <a:ext cx="1218600" cy="11859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7"/>
          <p:cNvSpPr txBox="1"/>
          <p:nvPr/>
        </p:nvSpPr>
        <p:spPr>
          <a:xfrm>
            <a:off x="1331075" y="4020788"/>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Being Curious</a:t>
            </a:r>
            <a:endParaRPr b="1">
              <a:latin typeface="Mali"/>
              <a:ea typeface="Mali"/>
              <a:cs typeface="Mali"/>
              <a:sym typeface="Mali"/>
            </a:endParaRPr>
          </a:p>
        </p:txBody>
      </p:sp>
      <p:sp>
        <p:nvSpPr>
          <p:cNvPr id="343" name="Google Shape;343;p37"/>
          <p:cNvSpPr/>
          <p:nvPr/>
        </p:nvSpPr>
        <p:spPr>
          <a:xfrm>
            <a:off x="7514425" y="1772063"/>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7"/>
          <p:cNvSpPr txBox="1"/>
          <p:nvPr/>
        </p:nvSpPr>
        <p:spPr>
          <a:xfrm>
            <a:off x="7570825" y="1988213"/>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Staying focused</a:t>
            </a:r>
            <a:endParaRPr b="1">
              <a:latin typeface="Mali"/>
              <a:ea typeface="Mali"/>
              <a:cs typeface="Mali"/>
              <a:sym typeface="Mali"/>
            </a:endParaRPr>
          </a:p>
        </p:txBody>
      </p:sp>
      <p:pic>
        <p:nvPicPr>
          <p:cNvPr id="345" name="Google Shape;345;p37"/>
          <p:cNvPicPr preferRelativeResize="0"/>
          <p:nvPr/>
        </p:nvPicPr>
        <p:blipFill rotWithShape="1">
          <a:blip r:embed="rId6">
            <a:alphaModFix/>
          </a:blip>
          <a:srcRect l="15909"/>
          <a:stretch/>
        </p:blipFill>
        <p:spPr>
          <a:xfrm>
            <a:off x="3380300" y="3871100"/>
            <a:ext cx="1133700" cy="1348150"/>
          </a:xfrm>
          <a:prstGeom prst="rect">
            <a:avLst/>
          </a:prstGeom>
          <a:noFill/>
          <a:ln>
            <a:noFill/>
          </a:ln>
        </p:spPr>
      </p:pic>
      <p:sp>
        <p:nvSpPr>
          <p:cNvPr id="346" name="Google Shape;346;p37"/>
          <p:cNvSpPr/>
          <p:nvPr/>
        </p:nvSpPr>
        <p:spPr>
          <a:xfrm>
            <a:off x="4532575" y="376655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7"/>
          <p:cNvSpPr txBox="1"/>
          <p:nvPr/>
        </p:nvSpPr>
        <p:spPr>
          <a:xfrm>
            <a:off x="4588975" y="3912938"/>
            <a:ext cx="1020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Think like a scientist</a:t>
            </a:r>
            <a:endParaRPr b="1">
              <a:latin typeface="Mali"/>
              <a:ea typeface="Mali"/>
              <a:cs typeface="Mali"/>
              <a:sym typeface="Mali"/>
            </a:endParaRPr>
          </a:p>
        </p:txBody>
      </p:sp>
      <p:sp>
        <p:nvSpPr>
          <p:cNvPr id="348" name="Google Shape;348;p37"/>
          <p:cNvSpPr/>
          <p:nvPr/>
        </p:nvSpPr>
        <p:spPr>
          <a:xfrm>
            <a:off x="7647025" y="38711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7"/>
          <p:cNvSpPr txBox="1"/>
          <p:nvPr/>
        </p:nvSpPr>
        <p:spPr>
          <a:xfrm>
            <a:off x="7647025" y="4049150"/>
            <a:ext cx="1133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Sharing equipment</a:t>
            </a:r>
            <a:endParaRPr b="1">
              <a:latin typeface="Mali"/>
              <a:ea typeface="Mali"/>
              <a:cs typeface="Mali"/>
              <a:sym typeface="Mali"/>
            </a:endParaRPr>
          </a:p>
        </p:txBody>
      </p:sp>
      <p:pic>
        <p:nvPicPr>
          <p:cNvPr id="350" name="Google Shape;350;p37"/>
          <p:cNvPicPr preferRelativeResize="0"/>
          <p:nvPr/>
        </p:nvPicPr>
        <p:blipFill rotWithShape="1">
          <a:blip r:embed="rId7">
            <a:alphaModFix/>
          </a:blip>
          <a:srcRect r="47056"/>
          <a:stretch/>
        </p:blipFill>
        <p:spPr>
          <a:xfrm>
            <a:off x="8144901" y="445017"/>
            <a:ext cx="742825" cy="1349057"/>
          </a:xfrm>
          <a:prstGeom prst="rect">
            <a:avLst/>
          </a:prstGeom>
          <a:noFill/>
          <a:ln>
            <a:noFill/>
          </a:ln>
        </p:spPr>
      </p:pic>
      <p:sp>
        <p:nvSpPr>
          <p:cNvPr id="351" name="Google Shape;351;p37"/>
          <p:cNvSpPr/>
          <p:nvPr/>
        </p:nvSpPr>
        <p:spPr>
          <a:xfrm>
            <a:off x="6765675" y="282625"/>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7"/>
          <p:cNvSpPr txBox="1"/>
          <p:nvPr/>
        </p:nvSpPr>
        <p:spPr>
          <a:xfrm>
            <a:off x="6822075" y="536875"/>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Asking for help</a:t>
            </a:r>
            <a:endParaRPr b="1">
              <a:latin typeface="Mali"/>
              <a:ea typeface="Mali"/>
              <a:cs typeface="Mali"/>
              <a:sym typeface="Mali"/>
            </a:endParaRPr>
          </a:p>
        </p:txBody>
      </p:sp>
      <p:pic>
        <p:nvPicPr>
          <p:cNvPr id="353" name="Google Shape;353;p37" title="Copy of 3rd Grade Lesson 1 Slide 25.mp3">
            <a:hlinkClick r:id="rId8"/>
          </p:cNvPr>
          <p:cNvPicPr preferRelativeResize="0"/>
          <p:nvPr/>
        </p:nvPicPr>
        <p:blipFill>
          <a:blip r:embed="rId9">
            <a:alphaModFix/>
          </a:blip>
          <a:stretch>
            <a:fillRect/>
          </a:stretch>
        </p:blipFill>
        <p:spPr>
          <a:xfrm>
            <a:off x="4061550" y="334225"/>
            <a:ext cx="1020900" cy="1020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Investigation Time!</a:t>
            </a:r>
            <a:endParaRPr/>
          </a:p>
        </p:txBody>
      </p:sp>
      <p:sp>
        <p:nvSpPr>
          <p:cNvPr id="359" name="Google Shape;359;p38"/>
          <p:cNvSpPr txBox="1">
            <a:spLocks noGrp="1"/>
          </p:cNvSpPr>
          <p:nvPr>
            <p:ph type="body" idx="1"/>
          </p:nvPr>
        </p:nvSpPr>
        <p:spPr>
          <a:xfrm>
            <a:off x="311700" y="1152475"/>
            <a:ext cx="8520600" cy="371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Procedure:</a:t>
            </a:r>
            <a:endParaRPr/>
          </a:p>
          <a:p>
            <a:pPr marL="457200" lvl="0" indent="-342900" algn="l" rtl="0">
              <a:spcBef>
                <a:spcPts val="1600"/>
              </a:spcBef>
              <a:spcAft>
                <a:spcPts val="0"/>
              </a:spcAft>
              <a:buSzPts val="1800"/>
              <a:buAutoNum type="arabicPeriod"/>
            </a:pPr>
            <a:r>
              <a:rPr lang="en"/>
              <a:t>Find 4 different natural objects outside </a:t>
            </a:r>
            <a:endParaRPr/>
          </a:p>
          <a:p>
            <a:pPr marL="457200" lvl="0" indent="0" algn="l" rtl="0">
              <a:spcBef>
                <a:spcPts val="1600"/>
              </a:spcBef>
              <a:spcAft>
                <a:spcPts val="0"/>
              </a:spcAft>
              <a:buNone/>
            </a:pPr>
            <a:r>
              <a:rPr lang="en"/>
              <a:t>(examples: rocks, dirt, sand, leaves)</a:t>
            </a:r>
            <a:endParaRPr/>
          </a:p>
          <a:p>
            <a:pPr marL="457200" lvl="0" indent="-342900" algn="l" rtl="0">
              <a:spcBef>
                <a:spcPts val="1600"/>
              </a:spcBef>
              <a:spcAft>
                <a:spcPts val="0"/>
              </a:spcAft>
              <a:buSzPts val="1800"/>
              <a:buAutoNum type="arabicPeriod"/>
            </a:pPr>
            <a:r>
              <a:rPr lang="en"/>
              <a:t>Using a dropper with water, test the objects to see if they </a:t>
            </a:r>
            <a:r>
              <a:rPr lang="en" b="1">
                <a:solidFill>
                  <a:srgbClr val="0000FF"/>
                </a:solidFill>
              </a:rPr>
              <a:t>repel</a:t>
            </a:r>
            <a:r>
              <a:rPr lang="en"/>
              <a:t> water (are waterproof) or </a:t>
            </a:r>
            <a:r>
              <a:rPr lang="en" b="1">
                <a:solidFill>
                  <a:srgbClr val="0000FF"/>
                </a:solidFill>
              </a:rPr>
              <a:t>absorb</a:t>
            </a:r>
            <a:r>
              <a:rPr lang="en"/>
              <a:t> water.</a:t>
            </a:r>
            <a:endParaRPr/>
          </a:p>
          <a:p>
            <a:pPr marL="457200" lvl="0" indent="0" algn="l" rtl="0">
              <a:spcBef>
                <a:spcPts val="1600"/>
              </a:spcBef>
              <a:spcAft>
                <a:spcPts val="0"/>
              </a:spcAft>
              <a:buNone/>
            </a:pPr>
            <a:endParaRPr/>
          </a:p>
          <a:p>
            <a:pPr marL="457200" lvl="0" indent="-342900" algn="l" rtl="0">
              <a:spcBef>
                <a:spcPts val="1600"/>
              </a:spcBef>
              <a:spcAft>
                <a:spcPts val="0"/>
              </a:spcAft>
              <a:buSzPts val="1800"/>
              <a:buAutoNum type="arabicPeriod"/>
            </a:pPr>
            <a:r>
              <a:rPr lang="en"/>
              <a:t>Record your observations.</a:t>
            </a:r>
            <a:endParaRPr/>
          </a:p>
          <a:p>
            <a:pPr marL="457200" lvl="0" indent="-342900" algn="l" rtl="0">
              <a:spcBef>
                <a:spcPts val="0"/>
              </a:spcBef>
              <a:spcAft>
                <a:spcPts val="0"/>
              </a:spcAft>
              <a:buSzPts val="1800"/>
              <a:buAutoNum type="arabicPeriod"/>
            </a:pPr>
            <a:r>
              <a:rPr lang="en"/>
              <a:t>You can test more objects the next time you explore outdoors!</a:t>
            </a:r>
            <a:endParaRPr/>
          </a:p>
        </p:txBody>
      </p:sp>
      <p:pic>
        <p:nvPicPr>
          <p:cNvPr id="360" name="Google Shape;360;p38"/>
          <p:cNvPicPr preferRelativeResize="0"/>
          <p:nvPr/>
        </p:nvPicPr>
        <p:blipFill>
          <a:blip r:embed="rId3">
            <a:alphaModFix/>
          </a:blip>
          <a:stretch>
            <a:fillRect/>
          </a:stretch>
        </p:blipFill>
        <p:spPr>
          <a:xfrm>
            <a:off x="7260225" y="1142900"/>
            <a:ext cx="803549" cy="767650"/>
          </a:xfrm>
          <a:prstGeom prst="rect">
            <a:avLst/>
          </a:prstGeom>
          <a:noFill/>
          <a:ln>
            <a:noFill/>
          </a:ln>
        </p:spPr>
      </p:pic>
      <p:pic>
        <p:nvPicPr>
          <p:cNvPr id="361" name="Google Shape;361;p38"/>
          <p:cNvPicPr preferRelativeResize="0"/>
          <p:nvPr/>
        </p:nvPicPr>
        <p:blipFill>
          <a:blip r:embed="rId4">
            <a:alphaModFix/>
          </a:blip>
          <a:stretch>
            <a:fillRect/>
          </a:stretch>
        </p:blipFill>
        <p:spPr>
          <a:xfrm>
            <a:off x="6986743" y="2035725"/>
            <a:ext cx="997726" cy="662025"/>
          </a:xfrm>
          <a:prstGeom prst="rect">
            <a:avLst/>
          </a:prstGeom>
          <a:noFill/>
          <a:ln>
            <a:noFill/>
          </a:ln>
        </p:spPr>
      </p:pic>
      <p:pic>
        <p:nvPicPr>
          <p:cNvPr id="362" name="Google Shape;362;p38"/>
          <p:cNvPicPr preferRelativeResize="0"/>
          <p:nvPr/>
        </p:nvPicPr>
        <p:blipFill>
          <a:blip r:embed="rId5">
            <a:alphaModFix/>
          </a:blip>
          <a:stretch>
            <a:fillRect/>
          </a:stretch>
        </p:blipFill>
        <p:spPr>
          <a:xfrm>
            <a:off x="5281175" y="1017725"/>
            <a:ext cx="1205866" cy="904400"/>
          </a:xfrm>
          <a:prstGeom prst="rect">
            <a:avLst/>
          </a:prstGeom>
          <a:noFill/>
          <a:ln>
            <a:noFill/>
          </a:ln>
        </p:spPr>
      </p:pic>
      <p:pic>
        <p:nvPicPr>
          <p:cNvPr id="363" name="Google Shape;363;p38"/>
          <p:cNvPicPr preferRelativeResize="0"/>
          <p:nvPr/>
        </p:nvPicPr>
        <p:blipFill>
          <a:blip r:embed="rId6">
            <a:alphaModFix/>
          </a:blip>
          <a:stretch>
            <a:fillRect/>
          </a:stretch>
        </p:blipFill>
        <p:spPr>
          <a:xfrm>
            <a:off x="4996345" y="2080390"/>
            <a:ext cx="1775555" cy="572700"/>
          </a:xfrm>
          <a:prstGeom prst="rect">
            <a:avLst/>
          </a:prstGeom>
          <a:noFill/>
          <a:ln>
            <a:noFill/>
          </a:ln>
        </p:spPr>
      </p:pic>
      <p:pic>
        <p:nvPicPr>
          <p:cNvPr id="364" name="Google Shape;364;p38"/>
          <p:cNvPicPr preferRelativeResize="0"/>
          <p:nvPr/>
        </p:nvPicPr>
        <p:blipFill>
          <a:blip r:embed="rId7">
            <a:alphaModFix/>
          </a:blip>
          <a:stretch>
            <a:fillRect/>
          </a:stretch>
        </p:blipFill>
        <p:spPr>
          <a:xfrm flipH="1">
            <a:off x="4073137" y="3149875"/>
            <a:ext cx="997725" cy="997725"/>
          </a:xfrm>
          <a:prstGeom prst="rect">
            <a:avLst/>
          </a:prstGeom>
          <a:noFill/>
          <a:ln>
            <a:noFill/>
          </a:ln>
        </p:spPr>
      </p:pic>
      <p:pic>
        <p:nvPicPr>
          <p:cNvPr id="365" name="Google Shape;365;p38" title="Copy of Copy of Lesson 1 slide 18.mp3">
            <a:hlinkClick r:id="rId8"/>
          </p:cNvPr>
          <p:cNvPicPr preferRelativeResize="0"/>
          <p:nvPr/>
        </p:nvPicPr>
        <p:blipFill>
          <a:blip r:embed="rId9">
            <a:alphaModFix/>
          </a:blip>
          <a:stretch>
            <a:fillRect/>
          </a:stretch>
        </p:blipFill>
        <p:spPr>
          <a:xfrm>
            <a:off x="3687775" y="273825"/>
            <a:ext cx="1205875" cy="1205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69"/>
        <p:cNvGrpSpPr/>
        <p:nvPr/>
      </p:nvGrpSpPr>
      <p:grpSpPr>
        <a:xfrm>
          <a:off x="0" y="0"/>
          <a:ext cx="0" cy="0"/>
          <a:chOff x="0" y="0"/>
          <a:chExt cx="0" cy="0"/>
        </a:xfrm>
      </p:grpSpPr>
      <p:sp>
        <p:nvSpPr>
          <p:cNvPr id="370" name="Google Shape;370;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Times New Roman"/>
                <a:ea typeface="Times New Roman"/>
                <a:cs typeface="Times New Roman"/>
                <a:sym typeface="Times New Roman"/>
              </a:rPr>
              <a:t>What did you observe?</a:t>
            </a:r>
            <a:endParaRPr sz="3000">
              <a:latin typeface="Times New Roman"/>
              <a:ea typeface="Times New Roman"/>
              <a:cs typeface="Times New Roman"/>
              <a:sym typeface="Times New Roman"/>
            </a:endParaRPr>
          </a:p>
        </p:txBody>
      </p:sp>
      <p:sp>
        <p:nvSpPr>
          <p:cNvPr id="371" name="Google Shape;371;p39"/>
          <p:cNvSpPr txBox="1">
            <a:spLocks noGrp="1"/>
          </p:cNvSpPr>
          <p:nvPr>
            <p:ph type="body" idx="1"/>
          </p:nvPr>
        </p:nvSpPr>
        <p:spPr>
          <a:xfrm>
            <a:off x="311700" y="1163650"/>
            <a:ext cx="8520600" cy="299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Focus Question: What is the effect of rain on </a:t>
            </a:r>
            <a:r>
              <a:rPr lang="en" sz="2100">
                <a:solidFill>
                  <a:srgbClr val="0000FF"/>
                </a:solidFill>
              </a:rPr>
              <a:t>natural materials</a:t>
            </a:r>
            <a:r>
              <a:rPr lang="en" sz="2100"/>
              <a:t>?</a:t>
            </a:r>
            <a:endParaRPr sz="21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Write down or draw your observations in your notebooks:</a:t>
            </a:r>
            <a:endParaRPr/>
          </a:p>
          <a:p>
            <a:pPr marL="0" lvl="0" indent="0" algn="l" rtl="0">
              <a:spcBef>
                <a:spcPts val="1600"/>
              </a:spcBef>
              <a:spcAft>
                <a:spcPts val="1600"/>
              </a:spcAft>
              <a:buNone/>
            </a:pPr>
            <a:r>
              <a:rPr lang="en"/>
              <a:t>I noticed… 		  	     	  I wonder…  			    It reminds me of… </a:t>
            </a:r>
            <a:endParaRPr/>
          </a:p>
        </p:txBody>
      </p:sp>
      <p:pic>
        <p:nvPicPr>
          <p:cNvPr id="372" name="Google Shape;372;p39"/>
          <p:cNvPicPr preferRelativeResize="0"/>
          <p:nvPr/>
        </p:nvPicPr>
        <p:blipFill>
          <a:blip r:embed="rId3">
            <a:alphaModFix/>
          </a:blip>
          <a:stretch>
            <a:fillRect/>
          </a:stretch>
        </p:blipFill>
        <p:spPr>
          <a:xfrm>
            <a:off x="1524000" y="4095675"/>
            <a:ext cx="1563725" cy="752549"/>
          </a:xfrm>
          <a:prstGeom prst="rect">
            <a:avLst/>
          </a:prstGeom>
          <a:noFill/>
          <a:ln>
            <a:noFill/>
          </a:ln>
        </p:spPr>
      </p:pic>
      <p:pic>
        <p:nvPicPr>
          <p:cNvPr id="373" name="Google Shape;373;p39"/>
          <p:cNvPicPr preferRelativeResize="0"/>
          <p:nvPr/>
        </p:nvPicPr>
        <p:blipFill>
          <a:blip r:embed="rId4">
            <a:alphaModFix/>
          </a:blip>
          <a:stretch>
            <a:fillRect/>
          </a:stretch>
        </p:blipFill>
        <p:spPr>
          <a:xfrm>
            <a:off x="4381175" y="3710350"/>
            <a:ext cx="978500" cy="1356950"/>
          </a:xfrm>
          <a:prstGeom prst="rect">
            <a:avLst/>
          </a:prstGeom>
          <a:noFill/>
          <a:ln>
            <a:noFill/>
          </a:ln>
        </p:spPr>
      </p:pic>
      <p:pic>
        <p:nvPicPr>
          <p:cNvPr id="374" name="Google Shape;374;p39"/>
          <p:cNvPicPr preferRelativeResize="0"/>
          <p:nvPr/>
        </p:nvPicPr>
        <p:blipFill>
          <a:blip r:embed="rId5">
            <a:alphaModFix/>
          </a:blip>
          <a:stretch>
            <a:fillRect/>
          </a:stretch>
        </p:blipFill>
        <p:spPr>
          <a:xfrm>
            <a:off x="7435746" y="3528074"/>
            <a:ext cx="1362075" cy="1615426"/>
          </a:xfrm>
          <a:prstGeom prst="rect">
            <a:avLst/>
          </a:prstGeom>
          <a:noFill/>
          <a:ln>
            <a:noFill/>
          </a:ln>
        </p:spPr>
      </p:pic>
      <p:pic>
        <p:nvPicPr>
          <p:cNvPr id="375" name="Google Shape;375;p39" title="Copy of Copy of Lesson 1 slide 19.mp3">
            <a:hlinkClick r:id="rId6"/>
          </p:cNvPr>
          <p:cNvPicPr preferRelativeResize="0"/>
          <p:nvPr/>
        </p:nvPicPr>
        <p:blipFill>
          <a:blip r:embed="rId7">
            <a:alphaModFix/>
          </a:blip>
          <a:stretch>
            <a:fillRect/>
          </a:stretch>
        </p:blipFill>
        <p:spPr>
          <a:xfrm>
            <a:off x="7681225" y="135350"/>
            <a:ext cx="978500" cy="978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379"/>
        <p:cNvGrpSpPr/>
        <p:nvPr/>
      </p:nvGrpSpPr>
      <p:grpSpPr>
        <a:xfrm>
          <a:off x="0" y="0"/>
          <a:ext cx="0" cy="0"/>
          <a:chOff x="0" y="0"/>
          <a:chExt cx="0" cy="0"/>
        </a:xfrm>
      </p:grpSpPr>
      <p:sp>
        <p:nvSpPr>
          <p:cNvPr id="380" name="Google Shape;380;p40"/>
          <p:cNvSpPr txBox="1">
            <a:spLocks noGrp="1"/>
          </p:cNvSpPr>
          <p:nvPr>
            <p:ph type="title"/>
          </p:nvPr>
        </p:nvSpPr>
        <p:spPr>
          <a:xfrm>
            <a:off x="367500" y="227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Vocabulary Review</a:t>
            </a:r>
            <a:endParaRPr>
              <a:latin typeface="Times New Roman"/>
              <a:ea typeface="Times New Roman"/>
              <a:cs typeface="Times New Roman"/>
              <a:sym typeface="Times New Roman"/>
            </a:endParaRPr>
          </a:p>
        </p:txBody>
      </p:sp>
      <p:sp>
        <p:nvSpPr>
          <p:cNvPr id="381" name="Google Shape;381;p40"/>
          <p:cNvSpPr txBox="1">
            <a:spLocks noGrp="1"/>
          </p:cNvSpPr>
          <p:nvPr>
            <p:ph type="body" idx="1"/>
          </p:nvPr>
        </p:nvSpPr>
        <p:spPr>
          <a:xfrm>
            <a:off x="311700" y="862375"/>
            <a:ext cx="8520600" cy="4107600"/>
          </a:xfrm>
          <a:prstGeom prst="rect">
            <a:avLst/>
          </a:prstGeom>
        </p:spPr>
        <p:txBody>
          <a:bodyPr spcFirstLastPara="1" wrap="square" lIns="91425" tIns="91425" rIns="91425" bIns="91425" anchor="t" anchorCtr="0">
            <a:noAutofit/>
          </a:bodyPr>
          <a:lstStyle/>
          <a:p>
            <a:pPr marL="457200" lvl="0" indent="0" algn="l" rtl="0">
              <a:spcBef>
                <a:spcPts val="700"/>
              </a:spcBef>
              <a:spcAft>
                <a:spcPts val="0"/>
              </a:spcAft>
              <a:buClr>
                <a:schemeClr val="dk1"/>
              </a:buClr>
              <a:buSzPts val="1100"/>
              <a:buFont typeface="Arial"/>
              <a:buNone/>
            </a:pPr>
            <a:r>
              <a:rPr lang="en" sz="2600">
                <a:solidFill>
                  <a:srgbClr val="0000FF"/>
                </a:solidFill>
                <a:latin typeface="Times New Roman"/>
                <a:ea typeface="Times New Roman"/>
                <a:cs typeface="Times New Roman"/>
                <a:sym typeface="Times New Roman"/>
              </a:rPr>
              <a:t>Natural Material </a:t>
            </a:r>
            <a:r>
              <a:rPr lang="en" sz="2600">
                <a:solidFill>
                  <a:srgbClr val="000000"/>
                </a:solidFill>
                <a:latin typeface="Times New Roman"/>
                <a:ea typeface="Times New Roman"/>
                <a:cs typeface="Times New Roman"/>
                <a:sym typeface="Times New Roman"/>
              </a:rPr>
              <a:t>- </a:t>
            </a:r>
            <a:r>
              <a:rPr lang="en" sz="2600">
                <a:solidFill>
                  <a:schemeClr val="dk1"/>
                </a:solidFill>
                <a:latin typeface="Times New Roman"/>
                <a:ea typeface="Times New Roman"/>
                <a:cs typeface="Times New Roman"/>
                <a:sym typeface="Times New Roman"/>
              </a:rPr>
              <a:t>any material that makes up or comes from the earth; earth material </a:t>
            </a:r>
            <a:endParaRPr sz="2600">
              <a:solidFill>
                <a:srgbClr val="000000"/>
              </a:solidFill>
              <a:latin typeface="Times New Roman"/>
              <a:ea typeface="Times New Roman"/>
              <a:cs typeface="Times New Roman"/>
              <a:sym typeface="Times New Roman"/>
            </a:endParaRPr>
          </a:p>
          <a:p>
            <a:pPr marL="457200" lvl="0" indent="0" algn="l" rtl="0">
              <a:spcBef>
                <a:spcPts val="700"/>
              </a:spcBef>
              <a:spcAft>
                <a:spcPts val="0"/>
              </a:spcAft>
              <a:buClr>
                <a:schemeClr val="dk1"/>
              </a:buClr>
              <a:buSzPts val="1100"/>
              <a:buFont typeface="Arial"/>
              <a:buNone/>
            </a:pPr>
            <a:r>
              <a:rPr lang="en" sz="2600">
                <a:solidFill>
                  <a:srgbClr val="0000FF"/>
                </a:solidFill>
                <a:latin typeface="Times New Roman"/>
                <a:ea typeface="Times New Roman"/>
                <a:cs typeface="Times New Roman"/>
                <a:sym typeface="Times New Roman"/>
              </a:rPr>
              <a:t>Natural Resource</a:t>
            </a:r>
            <a:r>
              <a:rPr lang="en" sz="2600">
                <a:solidFill>
                  <a:schemeClr val="dk1"/>
                </a:solidFill>
                <a:latin typeface="Times New Roman"/>
                <a:ea typeface="Times New Roman"/>
                <a:cs typeface="Times New Roman"/>
                <a:sym typeface="Times New Roman"/>
              </a:rPr>
              <a:t> - a material, such as soil or water, that comes from the natural environment that supports life and meets people’s needs</a:t>
            </a:r>
            <a:endParaRPr sz="2600">
              <a:solidFill>
                <a:schemeClr val="dk1"/>
              </a:solidFill>
              <a:latin typeface="Times New Roman"/>
              <a:ea typeface="Times New Roman"/>
              <a:cs typeface="Times New Roman"/>
              <a:sym typeface="Times New Roman"/>
            </a:endParaRPr>
          </a:p>
          <a:p>
            <a:pPr marL="457200" lvl="0" indent="0" algn="l" rtl="0">
              <a:spcBef>
                <a:spcPts val="700"/>
              </a:spcBef>
              <a:spcAft>
                <a:spcPts val="0"/>
              </a:spcAft>
              <a:buClr>
                <a:schemeClr val="dk1"/>
              </a:buClr>
              <a:buSzPts val="1100"/>
              <a:buFont typeface="Arial"/>
              <a:buNone/>
            </a:pPr>
            <a:r>
              <a:rPr lang="en" sz="2600">
                <a:solidFill>
                  <a:srgbClr val="0000FF"/>
                </a:solidFill>
                <a:latin typeface="Times New Roman"/>
                <a:ea typeface="Times New Roman"/>
                <a:cs typeface="Times New Roman"/>
                <a:sym typeface="Times New Roman"/>
              </a:rPr>
              <a:t>Repel</a:t>
            </a:r>
            <a:r>
              <a:rPr lang="en" sz="2600">
                <a:solidFill>
                  <a:schemeClr val="dk1"/>
                </a:solidFill>
                <a:latin typeface="Times New Roman"/>
                <a:ea typeface="Times New Roman"/>
                <a:cs typeface="Times New Roman"/>
                <a:sym typeface="Times New Roman"/>
              </a:rPr>
              <a:t> - to resist absorbing or passing a liquid, such as water</a:t>
            </a:r>
            <a:endParaRPr sz="2600">
              <a:solidFill>
                <a:schemeClr val="dk1"/>
              </a:solidFill>
              <a:latin typeface="Times New Roman"/>
              <a:ea typeface="Times New Roman"/>
              <a:cs typeface="Times New Roman"/>
              <a:sym typeface="Times New Roman"/>
            </a:endParaRPr>
          </a:p>
          <a:p>
            <a:pPr marL="457200" lvl="0" indent="0" algn="l" rtl="0">
              <a:spcBef>
                <a:spcPts val="700"/>
              </a:spcBef>
              <a:spcAft>
                <a:spcPts val="0"/>
              </a:spcAft>
              <a:buClr>
                <a:schemeClr val="dk1"/>
              </a:buClr>
              <a:buSzPts val="1100"/>
              <a:buFont typeface="Arial"/>
              <a:buNone/>
            </a:pPr>
            <a:r>
              <a:rPr lang="en" sz="2600">
                <a:solidFill>
                  <a:srgbClr val="0000FF"/>
                </a:solidFill>
                <a:latin typeface="Times New Roman"/>
                <a:ea typeface="Times New Roman"/>
                <a:cs typeface="Times New Roman"/>
                <a:sym typeface="Times New Roman"/>
              </a:rPr>
              <a:t>Absorb</a:t>
            </a:r>
            <a:r>
              <a:rPr lang="en" sz="2600">
                <a:solidFill>
                  <a:schemeClr val="dk1"/>
                </a:solidFill>
                <a:latin typeface="Times New Roman"/>
                <a:ea typeface="Times New Roman"/>
                <a:cs typeface="Times New Roman"/>
                <a:sym typeface="Times New Roman"/>
              </a:rPr>
              <a:t> - to take in or soak up</a:t>
            </a:r>
            <a:endParaRPr sz="26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sz="1600"/>
          </a:p>
        </p:txBody>
      </p:sp>
      <p:pic>
        <p:nvPicPr>
          <p:cNvPr id="382" name="Google Shape;382;p40" title="Copy of 3rd Grade Lesson 1 Slide 28.mp3">
            <a:hlinkClick r:id="rId3"/>
          </p:cNvPr>
          <p:cNvPicPr preferRelativeResize="0"/>
          <p:nvPr/>
        </p:nvPicPr>
        <p:blipFill>
          <a:blip r:embed="rId4">
            <a:alphaModFix/>
          </a:blip>
          <a:stretch>
            <a:fillRect/>
          </a:stretch>
        </p:blipFill>
        <p:spPr>
          <a:xfrm>
            <a:off x="3599200" y="112225"/>
            <a:ext cx="977550" cy="977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41"/>
          <p:cNvSpPr txBox="1">
            <a:spLocks noGrp="1"/>
          </p:cNvSpPr>
          <p:nvPr>
            <p:ph type="subTitle" idx="1"/>
          </p:nvPr>
        </p:nvSpPr>
        <p:spPr>
          <a:xfrm>
            <a:off x="638700" y="1762050"/>
            <a:ext cx="7866600" cy="809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400">
                <a:solidFill>
                  <a:schemeClr val="dk1"/>
                </a:solidFill>
                <a:highlight>
                  <a:schemeClr val="lt2"/>
                </a:highlight>
                <a:latin typeface="Times New Roman"/>
                <a:ea typeface="Times New Roman"/>
                <a:cs typeface="Times New Roman"/>
                <a:sym typeface="Times New Roman"/>
              </a:rPr>
              <a:t>Thanks for exploring with us!</a:t>
            </a:r>
            <a:endParaRPr>
              <a:solidFill>
                <a:schemeClr val="lt1"/>
              </a:solidFill>
            </a:endParaRPr>
          </a:p>
        </p:txBody>
      </p:sp>
      <p:pic>
        <p:nvPicPr>
          <p:cNvPr id="388" name="Google Shape;388;p41"/>
          <p:cNvPicPr preferRelativeResize="0"/>
          <p:nvPr/>
        </p:nvPicPr>
        <p:blipFill>
          <a:blip r:embed="rId4">
            <a:alphaModFix/>
          </a:blip>
          <a:stretch>
            <a:fillRect/>
          </a:stretch>
        </p:blipFill>
        <p:spPr>
          <a:xfrm>
            <a:off x="5517831" y="4261800"/>
            <a:ext cx="3379094" cy="695700"/>
          </a:xfrm>
          <a:prstGeom prst="rect">
            <a:avLst/>
          </a:prstGeom>
          <a:noFill/>
          <a:ln>
            <a:noFill/>
          </a:ln>
        </p:spPr>
      </p:pic>
      <p:pic>
        <p:nvPicPr>
          <p:cNvPr id="389" name="Google Shape;389;p41" title="Copy of Copy of Lesson 1 slide 21.mp3">
            <a:hlinkClick r:id="rId5"/>
          </p:cNvPr>
          <p:cNvPicPr preferRelativeResize="0"/>
          <p:nvPr/>
        </p:nvPicPr>
        <p:blipFill>
          <a:blip r:embed="rId6">
            <a:alphaModFix/>
          </a:blip>
          <a:stretch>
            <a:fillRect/>
          </a:stretch>
        </p:blipFill>
        <p:spPr>
          <a:xfrm>
            <a:off x="152400" y="152400"/>
            <a:ext cx="1099350" cy="1099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81"/>
        <p:cNvGrpSpPr/>
        <p:nvPr/>
      </p:nvGrpSpPr>
      <p:grpSpPr>
        <a:xfrm>
          <a:off x="0" y="0"/>
          <a:ext cx="0" cy="0"/>
          <a:chOff x="0" y="0"/>
          <a:chExt cx="0" cy="0"/>
        </a:xfrm>
      </p:grpSpPr>
      <p:sp>
        <p:nvSpPr>
          <p:cNvPr id="82" name="Google Shape;82;p15"/>
          <p:cNvSpPr/>
          <p:nvPr/>
        </p:nvSpPr>
        <p:spPr>
          <a:xfrm>
            <a:off x="2360100" y="484350"/>
            <a:ext cx="4423800" cy="4174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3019950" y="1184700"/>
            <a:ext cx="3104100" cy="2774100"/>
          </a:xfrm>
          <a:prstGeom prst="ellipse">
            <a:avLst/>
          </a:prstGeom>
          <a:solidFill>
            <a:srgbClr val="93C47D"/>
          </a:solidFill>
          <a:ln w="1524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txBox="1"/>
          <p:nvPr/>
        </p:nvSpPr>
        <p:spPr>
          <a:xfrm>
            <a:off x="3754800" y="2094600"/>
            <a:ext cx="16344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Mali"/>
                <a:ea typeface="Mali"/>
                <a:cs typeface="Mali"/>
                <a:sym typeface="Mali"/>
              </a:rPr>
              <a:t>Comfort Zone</a:t>
            </a:r>
            <a:endParaRPr sz="2500" b="1">
              <a:latin typeface="Mali"/>
              <a:ea typeface="Mali"/>
              <a:cs typeface="Mali"/>
              <a:sym typeface="Mali"/>
            </a:endParaRPr>
          </a:p>
        </p:txBody>
      </p:sp>
      <p:sp>
        <p:nvSpPr>
          <p:cNvPr id="85" name="Google Shape;85;p15"/>
          <p:cNvSpPr txBox="1"/>
          <p:nvPr/>
        </p:nvSpPr>
        <p:spPr>
          <a:xfrm rot="2700000">
            <a:off x="5278406" y="1414937"/>
            <a:ext cx="1871005" cy="4615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Mali"/>
                <a:ea typeface="Mali"/>
                <a:cs typeface="Mali"/>
                <a:sym typeface="Mali"/>
              </a:rPr>
              <a:t>Growth Edge</a:t>
            </a:r>
            <a:endParaRPr sz="1800">
              <a:latin typeface="Mali"/>
              <a:ea typeface="Mali"/>
              <a:cs typeface="Mali"/>
              <a:sym typeface="Mali"/>
            </a:endParaRPr>
          </a:p>
        </p:txBody>
      </p:sp>
      <p:pic>
        <p:nvPicPr>
          <p:cNvPr id="86" name="Google Shape;86;p15"/>
          <p:cNvPicPr preferRelativeResize="0"/>
          <p:nvPr/>
        </p:nvPicPr>
        <p:blipFill>
          <a:blip r:embed="rId3">
            <a:alphaModFix/>
          </a:blip>
          <a:stretch>
            <a:fillRect/>
          </a:stretch>
        </p:blipFill>
        <p:spPr>
          <a:xfrm rot="451422">
            <a:off x="6118555" y="2122418"/>
            <a:ext cx="466891" cy="628262"/>
          </a:xfrm>
          <a:prstGeom prst="rect">
            <a:avLst/>
          </a:prstGeom>
          <a:noFill/>
          <a:ln>
            <a:noFill/>
          </a:ln>
        </p:spPr>
      </p:pic>
      <p:sp>
        <p:nvSpPr>
          <p:cNvPr id="87" name="Google Shape;87;p15"/>
          <p:cNvSpPr txBox="1"/>
          <p:nvPr/>
        </p:nvSpPr>
        <p:spPr>
          <a:xfrm>
            <a:off x="6879350" y="3671575"/>
            <a:ext cx="1634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Mali"/>
                <a:ea typeface="Mali"/>
                <a:cs typeface="Mali"/>
                <a:sym typeface="Mali"/>
              </a:rPr>
              <a:t>YIKES!</a:t>
            </a:r>
            <a:endParaRPr sz="2500" b="1">
              <a:latin typeface="Mali"/>
              <a:ea typeface="Mali"/>
              <a:cs typeface="Mali"/>
              <a:sym typeface="Mali"/>
            </a:endParaRPr>
          </a:p>
        </p:txBody>
      </p:sp>
      <p:pic>
        <p:nvPicPr>
          <p:cNvPr id="88" name="Google Shape;88;p15" title="Copy of 3rd Grade Lesson 1 Slide 3.mp3">
            <a:hlinkClick r:id="rId4"/>
          </p:cNvPr>
          <p:cNvPicPr preferRelativeResize="0"/>
          <p:nvPr/>
        </p:nvPicPr>
        <p:blipFill>
          <a:blip r:embed="rId5">
            <a:alphaModFix/>
          </a:blip>
          <a:stretch>
            <a:fillRect/>
          </a:stretch>
        </p:blipFill>
        <p:spPr>
          <a:xfrm>
            <a:off x="152400" y="152400"/>
            <a:ext cx="1032300" cy="1032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6"/>
          <p:cNvSpPr txBox="1">
            <a:spLocks noGrp="1"/>
          </p:cNvSpPr>
          <p:nvPr>
            <p:ph type="subTitle" idx="1"/>
          </p:nvPr>
        </p:nvSpPr>
        <p:spPr>
          <a:xfrm>
            <a:off x="311700" y="2087525"/>
            <a:ext cx="8520600" cy="1594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400">
                <a:solidFill>
                  <a:schemeClr val="dk1"/>
                </a:solidFill>
                <a:highlight>
                  <a:schemeClr val="lt2"/>
                </a:highlight>
                <a:latin typeface="Times New Roman"/>
                <a:ea typeface="Times New Roman"/>
                <a:cs typeface="Times New Roman"/>
                <a:sym typeface="Times New Roman"/>
              </a:rPr>
              <a:t>Focus Question: </a:t>
            </a:r>
            <a:endParaRPr sz="3400">
              <a:solidFill>
                <a:schemeClr val="dk1"/>
              </a:solidFill>
              <a:highlight>
                <a:schemeClr val="lt2"/>
              </a:highlight>
              <a:latin typeface="Times New Roman"/>
              <a:ea typeface="Times New Roman"/>
              <a:cs typeface="Times New Roman"/>
              <a:sym typeface="Times New Roman"/>
            </a:endParaRPr>
          </a:p>
          <a:p>
            <a:pPr marL="0" lvl="0" indent="0" algn="ctr" rtl="0">
              <a:lnSpc>
                <a:spcPct val="115000"/>
              </a:lnSpc>
              <a:spcBef>
                <a:spcPts val="1600"/>
              </a:spcBef>
              <a:spcAft>
                <a:spcPts val="1600"/>
              </a:spcAft>
              <a:buClr>
                <a:schemeClr val="dk1"/>
              </a:buClr>
              <a:buSzPts val="1100"/>
              <a:buFont typeface="Arial"/>
              <a:buNone/>
            </a:pPr>
            <a:r>
              <a:rPr lang="en" sz="3400">
                <a:solidFill>
                  <a:schemeClr val="dk1"/>
                </a:solidFill>
                <a:highlight>
                  <a:schemeClr val="lt2"/>
                </a:highlight>
                <a:latin typeface="Times New Roman"/>
                <a:ea typeface="Times New Roman"/>
                <a:cs typeface="Times New Roman"/>
                <a:sym typeface="Times New Roman"/>
              </a:rPr>
              <a:t>What is the effect of rain on </a:t>
            </a:r>
            <a:r>
              <a:rPr lang="en" sz="3400">
                <a:solidFill>
                  <a:srgbClr val="0000FF"/>
                </a:solidFill>
                <a:highlight>
                  <a:schemeClr val="lt2"/>
                </a:highlight>
                <a:latin typeface="Times New Roman"/>
                <a:ea typeface="Times New Roman"/>
                <a:cs typeface="Times New Roman"/>
                <a:sym typeface="Times New Roman"/>
              </a:rPr>
              <a:t>natural materials</a:t>
            </a:r>
            <a:r>
              <a:rPr lang="en" sz="3400">
                <a:solidFill>
                  <a:schemeClr val="dk1"/>
                </a:solidFill>
                <a:highlight>
                  <a:schemeClr val="lt2"/>
                </a:highlight>
                <a:latin typeface="Times New Roman"/>
                <a:ea typeface="Times New Roman"/>
                <a:cs typeface="Times New Roman"/>
                <a:sym typeface="Times New Roman"/>
              </a:rPr>
              <a:t>?</a:t>
            </a:r>
            <a:endParaRPr>
              <a:solidFill>
                <a:schemeClr val="lt1"/>
              </a:solidFill>
            </a:endParaRPr>
          </a:p>
        </p:txBody>
      </p:sp>
      <p:pic>
        <p:nvPicPr>
          <p:cNvPr id="94" name="Google Shape;94;p16" title="Copy of Copy of Lesson 1 slide 2.mp3">
            <a:hlinkClick r:id="rId4"/>
          </p:cNvPr>
          <p:cNvPicPr preferRelativeResize="0"/>
          <p:nvPr/>
        </p:nvPicPr>
        <p:blipFill>
          <a:blip r:embed="rId5">
            <a:alphaModFix/>
          </a:blip>
          <a:stretch>
            <a:fillRect/>
          </a:stretch>
        </p:blipFill>
        <p:spPr>
          <a:xfrm>
            <a:off x="416075" y="212325"/>
            <a:ext cx="895625" cy="895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1056300" y="1583400"/>
            <a:ext cx="7031400" cy="197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800">
                <a:solidFill>
                  <a:srgbClr val="FFFFFF"/>
                </a:solidFill>
                <a:latin typeface="Times New Roman"/>
                <a:ea typeface="Times New Roman"/>
                <a:cs typeface="Times New Roman"/>
                <a:sym typeface="Times New Roman"/>
              </a:rPr>
              <a:t>Water is everywhere!</a:t>
            </a:r>
            <a:endParaRPr sz="5800">
              <a:solidFill>
                <a:srgbClr val="FFFFFF"/>
              </a:solidFill>
              <a:latin typeface="Times New Roman"/>
              <a:ea typeface="Times New Roman"/>
              <a:cs typeface="Times New Roman"/>
              <a:sym typeface="Times New Roman"/>
            </a:endParaRPr>
          </a:p>
        </p:txBody>
      </p:sp>
      <p:pic>
        <p:nvPicPr>
          <p:cNvPr id="100" name="Google Shape;100;p17" title="Copy of Copy of Lesson 1 slide 3.mp3">
            <a:hlinkClick r:id="rId4"/>
          </p:cNvPr>
          <p:cNvPicPr preferRelativeResize="0"/>
          <p:nvPr/>
        </p:nvPicPr>
        <p:blipFill>
          <a:blip r:embed="rId5">
            <a:alphaModFix/>
          </a:blip>
          <a:stretch>
            <a:fillRect/>
          </a:stretch>
        </p:blipFill>
        <p:spPr>
          <a:xfrm>
            <a:off x="487950" y="293700"/>
            <a:ext cx="903900" cy="903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8"/>
          <p:cNvPicPr preferRelativeResize="0"/>
          <p:nvPr/>
        </p:nvPicPr>
        <p:blipFill>
          <a:blip r:embed="rId3">
            <a:alphaModFix/>
          </a:blip>
          <a:stretch>
            <a:fillRect/>
          </a:stretch>
        </p:blipFill>
        <p:spPr>
          <a:xfrm rot="-900295">
            <a:off x="671650" y="3496500"/>
            <a:ext cx="1158675" cy="1080200"/>
          </a:xfrm>
          <a:prstGeom prst="rect">
            <a:avLst/>
          </a:prstGeom>
          <a:noFill/>
          <a:ln>
            <a:noFill/>
          </a:ln>
        </p:spPr>
      </p:pic>
      <p:sp>
        <p:nvSpPr>
          <p:cNvPr id="106" name="Google Shape;106;p18"/>
          <p:cNvSpPr txBox="1"/>
          <p:nvPr/>
        </p:nvSpPr>
        <p:spPr>
          <a:xfrm>
            <a:off x="165975" y="1493825"/>
            <a:ext cx="1641900" cy="18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Oswald"/>
                <a:ea typeface="Oswald"/>
                <a:cs typeface="Oswald"/>
                <a:sym typeface="Oswald"/>
              </a:rPr>
              <a:t>First, click the audio button.  </a:t>
            </a:r>
            <a:endParaRPr sz="2100">
              <a:latin typeface="Oswald"/>
              <a:ea typeface="Oswald"/>
              <a:cs typeface="Oswald"/>
              <a:sym typeface="Oswald"/>
            </a:endParaRPr>
          </a:p>
          <a:p>
            <a:pPr marL="0" lvl="0" indent="0" algn="l" rtl="0">
              <a:spcBef>
                <a:spcPts val="0"/>
              </a:spcBef>
              <a:spcAft>
                <a:spcPts val="0"/>
              </a:spcAft>
              <a:buNone/>
            </a:pPr>
            <a:endParaRPr sz="2100">
              <a:latin typeface="Oswald"/>
              <a:ea typeface="Oswald"/>
              <a:cs typeface="Oswald"/>
              <a:sym typeface="Oswald"/>
            </a:endParaRPr>
          </a:p>
          <a:p>
            <a:pPr marL="0" lvl="0" indent="0" algn="l" rtl="0">
              <a:spcBef>
                <a:spcPts val="0"/>
              </a:spcBef>
              <a:spcAft>
                <a:spcPts val="0"/>
              </a:spcAft>
              <a:buNone/>
            </a:pPr>
            <a:r>
              <a:rPr lang="en" sz="2100">
                <a:latin typeface="Oswald"/>
                <a:ea typeface="Oswald"/>
                <a:cs typeface="Oswald"/>
                <a:sym typeface="Oswald"/>
              </a:rPr>
              <a:t>Then, click each photo to learn more!</a:t>
            </a:r>
            <a:endParaRPr sz="2100">
              <a:latin typeface="Oswald"/>
              <a:ea typeface="Oswald"/>
              <a:cs typeface="Oswald"/>
              <a:sym typeface="Oswald"/>
            </a:endParaRPr>
          </a:p>
        </p:txBody>
      </p:sp>
      <p:pic>
        <p:nvPicPr>
          <p:cNvPr id="107" name="Google Shape;107;p18"/>
          <p:cNvPicPr preferRelativeResize="0"/>
          <p:nvPr/>
        </p:nvPicPr>
        <p:blipFill>
          <a:blip r:embed="rId4">
            <a:alphaModFix/>
          </a:blip>
          <a:stretch>
            <a:fillRect/>
          </a:stretch>
        </p:blipFill>
        <p:spPr>
          <a:xfrm rot="5400000">
            <a:off x="1216256" y="1019207"/>
            <a:ext cx="844450" cy="753000"/>
          </a:xfrm>
          <a:prstGeom prst="rect">
            <a:avLst/>
          </a:prstGeom>
          <a:noFill/>
          <a:ln>
            <a:noFill/>
          </a:ln>
        </p:spPr>
      </p:pic>
      <p:pic>
        <p:nvPicPr>
          <p:cNvPr id="108" name="Google Shape;108;p18" title="Copy of Copy of Lesson 1 slide 4.mp3">
            <a:hlinkClick r:id="rId5"/>
          </p:cNvPr>
          <p:cNvPicPr preferRelativeResize="0"/>
          <p:nvPr/>
        </p:nvPicPr>
        <p:blipFill>
          <a:blip r:embed="rId6">
            <a:alphaModFix/>
          </a:blip>
          <a:stretch>
            <a:fillRect/>
          </a:stretch>
        </p:blipFill>
        <p:spPr>
          <a:xfrm>
            <a:off x="356125" y="348036"/>
            <a:ext cx="844450" cy="844450"/>
          </a:xfrm>
          <a:prstGeom prst="rect">
            <a:avLst/>
          </a:prstGeom>
          <a:noFill/>
          <a:ln>
            <a:noFill/>
          </a:ln>
        </p:spPr>
      </p:pic>
      <p:pic>
        <p:nvPicPr>
          <p:cNvPr id="109" name="Google Shape;109;p18">
            <a:hlinkClick r:id="rId7"/>
          </p:cNvPr>
          <p:cNvPicPr preferRelativeResize="0"/>
          <p:nvPr/>
        </p:nvPicPr>
        <p:blipFill rotWithShape="1">
          <a:blip r:embed="rId8">
            <a:alphaModFix/>
          </a:blip>
          <a:srcRect l="1263"/>
          <a:stretch/>
        </p:blipFill>
        <p:spPr>
          <a:xfrm>
            <a:off x="2142350" y="340757"/>
            <a:ext cx="3199820" cy="2154790"/>
          </a:xfrm>
          <a:prstGeom prst="rect">
            <a:avLst/>
          </a:prstGeom>
          <a:noFill/>
          <a:ln>
            <a:noFill/>
          </a:ln>
        </p:spPr>
      </p:pic>
      <p:pic>
        <p:nvPicPr>
          <p:cNvPr id="110" name="Google Shape;110;p18">
            <a:hlinkClick r:id="rId9"/>
          </p:cNvPr>
          <p:cNvPicPr preferRelativeResize="0"/>
          <p:nvPr/>
        </p:nvPicPr>
        <p:blipFill rotWithShape="1">
          <a:blip r:embed="rId10">
            <a:alphaModFix/>
          </a:blip>
          <a:srcRect l="14883" t="5686" r="3696" b="8675"/>
          <a:stretch/>
        </p:blipFill>
        <p:spPr>
          <a:xfrm>
            <a:off x="5585350" y="340750"/>
            <a:ext cx="3199824" cy="2154799"/>
          </a:xfrm>
          <a:prstGeom prst="rect">
            <a:avLst/>
          </a:prstGeom>
          <a:noFill/>
          <a:ln>
            <a:noFill/>
          </a:ln>
        </p:spPr>
      </p:pic>
      <p:pic>
        <p:nvPicPr>
          <p:cNvPr id="111" name="Google Shape;111;p18">
            <a:hlinkClick r:id="rId11"/>
          </p:cNvPr>
          <p:cNvPicPr preferRelativeResize="0"/>
          <p:nvPr/>
        </p:nvPicPr>
        <p:blipFill rotWithShape="1">
          <a:blip r:embed="rId12">
            <a:alphaModFix/>
          </a:blip>
          <a:srcRect l="6473" r="5576"/>
          <a:stretch/>
        </p:blipFill>
        <p:spPr>
          <a:xfrm>
            <a:off x="2160850" y="2730404"/>
            <a:ext cx="3199824" cy="2333670"/>
          </a:xfrm>
          <a:prstGeom prst="rect">
            <a:avLst/>
          </a:prstGeom>
          <a:noFill/>
          <a:ln>
            <a:noFill/>
          </a:ln>
        </p:spPr>
      </p:pic>
      <p:pic>
        <p:nvPicPr>
          <p:cNvPr id="112" name="Google Shape;112;p18">
            <a:hlinkClick r:id="rId13"/>
          </p:cNvPr>
          <p:cNvPicPr preferRelativeResize="0"/>
          <p:nvPr/>
        </p:nvPicPr>
        <p:blipFill rotWithShape="1">
          <a:blip r:embed="rId14">
            <a:alphaModFix/>
          </a:blip>
          <a:srcRect l="18131" r="14663" b="1970"/>
          <a:stretch/>
        </p:blipFill>
        <p:spPr>
          <a:xfrm>
            <a:off x="5585350" y="2730400"/>
            <a:ext cx="3199827" cy="23336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9"/>
          <p:cNvPicPr preferRelativeResize="0"/>
          <p:nvPr/>
        </p:nvPicPr>
        <p:blipFill>
          <a:blip r:embed="rId3">
            <a:alphaModFix/>
          </a:blip>
          <a:stretch>
            <a:fillRect/>
          </a:stretch>
        </p:blipFill>
        <p:spPr>
          <a:xfrm rot="-900295">
            <a:off x="671650" y="3496500"/>
            <a:ext cx="1158675" cy="1080200"/>
          </a:xfrm>
          <a:prstGeom prst="rect">
            <a:avLst/>
          </a:prstGeom>
          <a:noFill/>
          <a:ln>
            <a:noFill/>
          </a:ln>
        </p:spPr>
      </p:pic>
      <p:sp>
        <p:nvSpPr>
          <p:cNvPr id="118" name="Google Shape;118;p19"/>
          <p:cNvSpPr txBox="1"/>
          <p:nvPr/>
        </p:nvSpPr>
        <p:spPr>
          <a:xfrm>
            <a:off x="165975" y="1493825"/>
            <a:ext cx="1641900" cy="18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Oswald"/>
                <a:ea typeface="Oswald"/>
                <a:cs typeface="Oswald"/>
                <a:sym typeface="Oswald"/>
              </a:rPr>
              <a:t>First, click the audio button.  </a:t>
            </a:r>
            <a:endParaRPr sz="2100">
              <a:latin typeface="Oswald"/>
              <a:ea typeface="Oswald"/>
              <a:cs typeface="Oswald"/>
              <a:sym typeface="Oswald"/>
            </a:endParaRPr>
          </a:p>
          <a:p>
            <a:pPr marL="0" lvl="0" indent="0" algn="l" rtl="0">
              <a:spcBef>
                <a:spcPts val="0"/>
              </a:spcBef>
              <a:spcAft>
                <a:spcPts val="0"/>
              </a:spcAft>
              <a:buNone/>
            </a:pPr>
            <a:endParaRPr sz="2100">
              <a:latin typeface="Oswald"/>
              <a:ea typeface="Oswald"/>
              <a:cs typeface="Oswald"/>
              <a:sym typeface="Oswald"/>
            </a:endParaRPr>
          </a:p>
          <a:p>
            <a:pPr marL="0" lvl="0" indent="0" algn="l" rtl="0">
              <a:spcBef>
                <a:spcPts val="0"/>
              </a:spcBef>
              <a:spcAft>
                <a:spcPts val="0"/>
              </a:spcAft>
              <a:buNone/>
            </a:pPr>
            <a:r>
              <a:rPr lang="en" sz="2100">
                <a:latin typeface="Oswald"/>
                <a:ea typeface="Oswald"/>
                <a:cs typeface="Oswald"/>
                <a:sym typeface="Oswald"/>
              </a:rPr>
              <a:t>Then, click each photo to learn more!</a:t>
            </a:r>
            <a:endParaRPr sz="2100">
              <a:latin typeface="Oswald"/>
              <a:ea typeface="Oswald"/>
              <a:cs typeface="Oswald"/>
              <a:sym typeface="Oswald"/>
            </a:endParaRPr>
          </a:p>
        </p:txBody>
      </p:sp>
      <p:pic>
        <p:nvPicPr>
          <p:cNvPr id="119" name="Google Shape;119;p19"/>
          <p:cNvPicPr preferRelativeResize="0"/>
          <p:nvPr/>
        </p:nvPicPr>
        <p:blipFill>
          <a:blip r:embed="rId4">
            <a:alphaModFix/>
          </a:blip>
          <a:stretch>
            <a:fillRect/>
          </a:stretch>
        </p:blipFill>
        <p:spPr>
          <a:xfrm rot="5400000">
            <a:off x="1216256" y="1019207"/>
            <a:ext cx="844450" cy="753000"/>
          </a:xfrm>
          <a:prstGeom prst="rect">
            <a:avLst/>
          </a:prstGeom>
          <a:noFill/>
          <a:ln>
            <a:noFill/>
          </a:ln>
        </p:spPr>
      </p:pic>
      <p:pic>
        <p:nvPicPr>
          <p:cNvPr id="120" name="Google Shape;120;p19" title="Copy of Copy of Lesson 1 slide 5.mp3">
            <a:hlinkClick r:id="rId5"/>
          </p:cNvPr>
          <p:cNvPicPr preferRelativeResize="0"/>
          <p:nvPr/>
        </p:nvPicPr>
        <p:blipFill>
          <a:blip r:embed="rId6">
            <a:alphaModFix/>
          </a:blip>
          <a:stretch>
            <a:fillRect/>
          </a:stretch>
        </p:blipFill>
        <p:spPr>
          <a:xfrm>
            <a:off x="165975" y="224300"/>
            <a:ext cx="1193225" cy="1193225"/>
          </a:xfrm>
          <a:prstGeom prst="rect">
            <a:avLst/>
          </a:prstGeom>
          <a:noFill/>
          <a:ln>
            <a:noFill/>
          </a:ln>
        </p:spPr>
      </p:pic>
      <p:pic>
        <p:nvPicPr>
          <p:cNvPr id="121" name="Google Shape;121;p19">
            <a:hlinkClick r:id="rId7"/>
          </p:cNvPr>
          <p:cNvPicPr preferRelativeResize="0"/>
          <p:nvPr/>
        </p:nvPicPr>
        <p:blipFill rotWithShape="1">
          <a:blip r:embed="rId8">
            <a:alphaModFix/>
          </a:blip>
          <a:srcRect l="450" r="-449"/>
          <a:stretch/>
        </p:blipFill>
        <p:spPr>
          <a:xfrm>
            <a:off x="2334300" y="324925"/>
            <a:ext cx="2990125" cy="2141551"/>
          </a:xfrm>
          <a:prstGeom prst="rect">
            <a:avLst/>
          </a:prstGeom>
          <a:noFill/>
          <a:ln>
            <a:noFill/>
          </a:ln>
        </p:spPr>
      </p:pic>
      <p:pic>
        <p:nvPicPr>
          <p:cNvPr id="122" name="Google Shape;122;p19">
            <a:hlinkClick r:id="rId9"/>
          </p:cNvPr>
          <p:cNvPicPr preferRelativeResize="0"/>
          <p:nvPr/>
        </p:nvPicPr>
        <p:blipFill rotWithShape="1">
          <a:blip r:embed="rId10">
            <a:alphaModFix/>
          </a:blip>
          <a:srcRect r="4698"/>
          <a:stretch/>
        </p:blipFill>
        <p:spPr>
          <a:xfrm>
            <a:off x="5505675" y="323675"/>
            <a:ext cx="3069300" cy="2144050"/>
          </a:xfrm>
          <a:prstGeom prst="rect">
            <a:avLst/>
          </a:prstGeom>
          <a:noFill/>
          <a:ln>
            <a:noFill/>
          </a:ln>
        </p:spPr>
      </p:pic>
      <p:pic>
        <p:nvPicPr>
          <p:cNvPr id="123" name="Google Shape;123;p19">
            <a:hlinkClick r:id="rId11"/>
          </p:cNvPr>
          <p:cNvPicPr preferRelativeResize="0"/>
          <p:nvPr/>
        </p:nvPicPr>
        <p:blipFill rotWithShape="1">
          <a:blip r:embed="rId12">
            <a:alphaModFix/>
          </a:blip>
          <a:srcRect/>
          <a:stretch/>
        </p:blipFill>
        <p:spPr>
          <a:xfrm>
            <a:off x="2340500" y="2651500"/>
            <a:ext cx="2977726" cy="2233349"/>
          </a:xfrm>
          <a:prstGeom prst="rect">
            <a:avLst/>
          </a:prstGeom>
          <a:noFill/>
          <a:ln>
            <a:noFill/>
          </a:ln>
        </p:spPr>
      </p:pic>
      <p:pic>
        <p:nvPicPr>
          <p:cNvPr id="124" name="Google Shape;124;p19">
            <a:hlinkClick r:id="rId13"/>
          </p:cNvPr>
          <p:cNvPicPr preferRelativeResize="0"/>
          <p:nvPr/>
        </p:nvPicPr>
        <p:blipFill rotWithShape="1">
          <a:blip r:embed="rId14">
            <a:alphaModFix/>
          </a:blip>
          <a:srcRect r="1283" b="4498"/>
          <a:stretch/>
        </p:blipFill>
        <p:spPr>
          <a:xfrm>
            <a:off x="5505675" y="2651500"/>
            <a:ext cx="3069299" cy="2233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28"/>
        <p:cNvGrpSpPr/>
        <p:nvPr/>
      </p:nvGrpSpPr>
      <p:grpSpPr>
        <a:xfrm>
          <a:off x="0" y="0"/>
          <a:ext cx="0" cy="0"/>
          <a:chOff x="0" y="0"/>
          <a:chExt cx="0" cy="0"/>
        </a:xfrm>
      </p:grpSpPr>
      <p:sp>
        <p:nvSpPr>
          <p:cNvPr id="129" name="Google Shape;129;p20"/>
          <p:cNvSpPr/>
          <p:nvPr/>
        </p:nvSpPr>
        <p:spPr>
          <a:xfrm>
            <a:off x="473850" y="380100"/>
            <a:ext cx="8196300" cy="4383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txBox="1">
            <a:spLocks noGrp="1"/>
          </p:cNvSpPr>
          <p:nvPr>
            <p:ph type="title"/>
          </p:nvPr>
        </p:nvSpPr>
        <p:spPr>
          <a:xfrm>
            <a:off x="473850" y="635750"/>
            <a:ext cx="357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Sort it Out!</a:t>
            </a:r>
            <a:endParaRPr/>
          </a:p>
        </p:txBody>
      </p:sp>
      <p:sp>
        <p:nvSpPr>
          <p:cNvPr id="131" name="Google Shape;131;p20"/>
          <p:cNvSpPr txBox="1">
            <a:spLocks noGrp="1"/>
          </p:cNvSpPr>
          <p:nvPr>
            <p:ph type="body" idx="1"/>
          </p:nvPr>
        </p:nvSpPr>
        <p:spPr>
          <a:xfrm>
            <a:off x="473850" y="1224900"/>
            <a:ext cx="8196300" cy="232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rPr>
              <a:t>Instructions:</a:t>
            </a:r>
            <a:endParaRPr>
              <a:solidFill>
                <a:srgbClr val="434343"/>
              </a:solidFill>
            </a:endParaRPr>
          </a:p>
          <a:p>
            <a:pPr marL="0" lvl="0" indent="0" algn="l" rtl="0">
              <a:spcBef>
                <a:spcPts val="1600"/>
              </a:spcBef>
              <a:spcAft>
                <a:spcPts val="0"/>
              </a:spcAft>
              <a:buClr>
                <a:schemeClr val="dk1"/>
              </a:buClr>
              <a:buSzPts val="1100"/>
              <a:buFont typeface="Arial"/>
              <a:buNone/>
            </a:pPr>
            <a:r>
              <a:rPr lang="en">
                <a:solidFill>
                  <a:schemeClr val="dk1"/>
                </a:solidFill>
              </a:rPr>
              <a:t>On the next slide, you will be given a variety of pictures.  How would you sort these different images into groups?  Drag and sort these images into groups based on different patterns you see.  There will be two slides for you to group the images in two different ways.  Have fun and be creative!</a:t>
            </a:r>
            <a:endParaRPr sz="2500">
              <a:solidFill>
                <a:srgbClr val="434343"/>
              </a:solidFill>
            </a:endParaRPr>
          </a:p>
        </p:txBody>
      </p:sp>
      <p:pic>
        <p:nvPicPr>
          <p:cNvPr id="132" name="Google Shape;132;p20" title="Copy of Copy of Lesson 1 slide 6.mp3">
            <a:hlinkClick r:id="rId3"/>
          </p:cNvPr>
          <p:cNvPicPr preferRelativeResize="0"/>
          <p:nvPr/>
        </p:nvPicPr>
        <p:blipFill>
          <a:blip r:embed="rId4">
            <a:alphaModFix/>
          </a:blip>
          <a:stretch>
            <a:fillRect/>
          </a:stretch>
        </p:blipFill>
        <p:spPr>
          <a:xfrm>
            <a:off x="5197775" y="487950"/>
            <a:ext cx="1231175" cy="1231175"/>
          </a:xfrm>
          <a:prstGeom prst="rect">
            <a:avLst/>
          </a:prstGeom>
          <a:noFill/>
          <a:ln>
            <a:noFill/>
          </a:ln>
        </p:spPr>
      </p:pic>
      <p:sp>
        <p:nvSpPr>
          <p:cNvPr id="133" name="Google Shape;133;p20"/>
          <p:cNvSpPr/>
          <p:nvPr/>
        </p:nvSpPr>
        <p:spPr>
          <a:xfrm>
            <a:off x="1861500" y="341775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0"/>
          <p:cNvSpPr txBox="1"/>
          <p:nvPr/>
        </p:nvSpPr>
        <p:spPr>
          <a:xfrm>
            <a:off x="1917900" y="3672000"/>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Being curious</a:t>
            </a:r>
            <a:endParaRPr b="1">
              <a:latin typeface="Mali"/>
              <a:ea typeface="Mali"/>
              <a:cs typeface="Mali"/>
              <a:sym typeface="Mali"/>
            </a:endParaRPr>
          </a:p>
        </p:txBody>
      </p:sp>
      <p:pic>
        <p:nvPicPr>
          <p:cNvPr id="135" name="Google Shape;135;p20"/>
          <p:cNvPicPr preferRelativeResize="0"/>
          <p:nvPr/>
        </p:nvPicPr>
        <p:blipFill rotWithShape="1">
          <a:blip r:embed="rId5">
            <a:alphaModFix/>
          </a:blip>
          <a:srcRect r="47056"/>
          <a:stretch/>
        </p:blipFill>
        <p:spPr>
          <a:xfrm>
            <a:off x="7118128" y="2908431"/>
            <a:ext cx="1020899" cy="1854068"/>
          </a:xfrm>
          <a:prstGeom prst="rect">
            <a:avLst/>
          </a:prstGeom>
          <a:noFill/>
          <a:ln>
            <a:noFill/>
          </a:ln>
        </p:spPr>
      </p:pic>
      <p:sp>
        <p:nvSpPr>
          <p:cNvPr id="136" name="Google Shape;136;p20"/>
          <p:cNvSpPr/>
          <p:nvPr/>
        </p:nvSpPr>
        <p:spPr>
          <a:xfrm>
            <a:off x="5742025" y="3400800"/>
            <a:ext cx="1133700" cy="1124100"/>
          </a:xfrm>
          <a:prstGeom prst="ellipse">
            <a:avLst/>
          </a:prstGeom>
          <a:solidFill>
            <a:srgbClr val="93C47D"/>
          </a:solidFill>
          <a:ln w="76200"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txBox="1"/>
          <p:nvPr/>
        </p:nvSpPr>
        <p:spPr>
          <a:xfrm>
            <a:off x="5798425" y="3629400"/>
            <a:ext cx="1020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ali"/>
                <a:ea typeface="Mali"/>
                <a:cs typeface="Mali"/>
                <a:sym typeface="Mali"/>
              </a:rPr>
              <a:t>Being creative</a:t>
            </a:r>
            <a:endParaRPr b="1">
              <a:latin typeface="Mali"/>
              <a:ea typeface="Mali"/>
              <a:cs typeface="Mali"/>
              <a:sym typeface="Mali"/>
            </a:endParaRPr>
          </a:p>
        </p:txBody>
      </p:sp>
      <p:pic>
        <p:nvPicPr>
          <p:cNvPr id="138" name="Google Shape;138;p20"/>
          <p:cNvPicPr preferRelativeResize="0"/>
          <p:nvPr/>
        </p:nvPicPr>
        <p:blipFill>
          <a:blip r:embed="rId6">
            <a:alphaModFix/>
          </a:blip>
          <a:stretch>
            <a:fillRect/>
          </a:stretch>
        </p:blipFill>
        <p:spPr>
          <a:xfrm>
            <a:off x="473850" y="3570150"/>
            <a:ext cx="1387700" cy="1387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pic>
        <p:nvPicPr>
          <p:cNvPr id="143" name="Google Shape;143;p21"/>
          <p:cNvPicPr preferRelativeResize="0"/>
          <p:nvPr/>
        </p:nvPicPr>
        <p:blipFill>
          <a:blip r:embed="rId4">
            <a:alphaModFix/>
          </a:blip>
          <a:stretch>
            <a:fillRect/>
          </a:stretch>
        </p:blipFill>
        <p:spPr>
          <a:xfrm>
            <a:off x="2097225" y="3860600"/>
            <a:ext cx="1507323" cy="1130500"/>
          </a:xfrm>
          <a:prstGeom prst="rect">
            <a:avLst/>
          </a:prstGeom>
          <a:noFill/>
          <a:ln w="38100" cap="flat" cmpd="sng">
            <a:solidFill>
              <a:srgbClr val="FF0000"/>
            </a:solidFill>
            <a:prstDash val="solid"/>
            <a:round/>
            <a:headEnd type="none" w="sm" len="sm"/>
            <a:tailEnd type="none" w="sm" len="sm"/>
          </a:ln>
        </p:spPr>
      </p:pic>
      <p:pic>
        <p:nvPicPr>
          <p:cNvPr id="144" name="Google Shape;144;p21"/>
          <p:cNvPicPr preferRelativeResize="0"/>
          <p:nvPr/>
        </p:nvPicPr>
        <p:blipFill>
          <a:blip r:embed="rId5">
            <a:alphaModFix/>
          </a:blip>
          <a:stretch>
            <a:fillRect/>
          </a:stretch>
        </p:blipFill>
        <p:spPr>
          <a:xfrm>
            <a:off x="861850" y="3373576"/>
            <a:ext cx="1580849" cy="1059225"/>
          </a:xfrm>
          <a:prstGeom prst="rect">
            <a:avLst/>
          </a:prstGeom>
          <a:noFill/>
          <a:ln w="38100" cap="flat" cmpd="sng">
            <a:solidFill>
              <a:srgbClr val="FF0000"/>
            </a:solidFill>
            <a:prstDash val="solid"/>
            <a:round/>
            <a:headEnd type="none" w="sm" len="sm"/>
            <a:tailEnd type="none" w="sm" len="sm"/>
          </a:ln>
        </p:spPr>
      </p:pic>
      <p:pic>
        <p:nvPicPr>
          <p:cNvPr id="145" name="Google Shape;145;p21"/>
          <p:cNvPicPr preferRelativeResize="0"/>
          <p:nvPr/>
        </p:nvPicPr>
        <p:blipFill>
          <a:blip r:embed="rId6">
            <a:alphaModFix/>
          </a:blip>
          <a:stretch>
            <a:fillRect/>
          </a:stretch>
        </p:blipFill>
        <p:spPr>
          <a:xfrm>
            <a:off x="1733250" y="2571750"/>
            <a:ext cx="1680766" cy="1059225"/>
          </a:xfrm>
          <a:prstGeom prst="rect">
            <a:avLst/>
          </a:prstGeom>
          <a:noFill/>
          <a:ln w="38100" cap="flat" cmpd="sng">
            <a:solidFill>
              <a:srgbClr val="FF0000"/>
            </a:solidFill>
            <a:prstDash val="solid"/>
            <a:round/>
            <a:headEnd type="none" w="sm" len="sm"/>
            <a:tailEnd type="none" w="sm" len="sm"/>
          </a:ln>
        </p:spPr>
      </p:pic>
      <p:pic>
        <p:nvPicPr>
          <p:cNvPr id="146" name="Google Shape;146;p21"/>
          <p:cNvPicPr preferRelativeResize="0"/>
          <p:nvPr/>
        </p:nvPicPr>
        <p:blipFill>
          <a:blip r:embed="rId7">
            <a:alphaModFix/>
          </a:blip>
          <a:stretch>
            <a:fillRect/>
          </a:stretch>
        </p:blipFill>
        <p:spPr>
          <a:xfrm>
            <a:off x="286448" y="1842375"/>
            <a:ext cx="1743075" cy="1152525"/>
          </a:xfrm>
          <a:prstGeom prst="rect">
            <a:avLst/>
          </a:prstGeom>
          <a:noFill/>
          <a:ln w="38100" cap="flat" cmpd="sng">
            <a:solidFill>
              <a:srgbClr val="FF0000"/>
            </a:solidFill>
            <a:prstDash val="solid"/>
            <a:round/>
            <a:headEnd type="none" w="sm" len="sm"/>
            <a:tailEnd type="none" w="sm" len="sm"/>
          </a:ln>
        </p:spPr>
      </p:pic>
      <p:pic>
        <p:nvPicPr>
          <p:cNvPr id="147" name="Google Shape;147;p21"/>
          <p:cNvPicPr preferRelativeResize="0"/>
          <p:nvPr/>
        </p:nvPicPr>
        <p:blipFill>
          <a:blip r:embed="rId8">
            <a:alphaModFix/>
          </a:blip>
          <a:stretch>
            <a:fillRect/>
          </a:stretch>
        </p:blipFill>
        <p:spPr>
          <a:xfrm>
            <a:off x="1566173" y="1809038"/>
            <a:ext cx="1847850" cy="1219200"/>
          </a:xfrm>
          <a:prstGeom prst="rect">
            <a:avLst/>
          </a:prstGeom>
          <a:noFill/>
          <a:ln w="38100" cap="flat" cmpd="sng">
            <a:solidFill>
              <a:srgbClr val="FF0000"/>
            </a:solidFill>
            <a:prstDash val="solid"/>
            <a:round/>
            <a:headEnd type="none" w="sm" len="sm"/>
            <a:tailEnd type="none" w="sm" len="sm"/>
          </a:ln>
        </p:spPr>
      </p:pic>
      <p:pic>
        <p:nvPicPr>
          <p:cNvPr id="148" name="Google Shape;148;p21"/>
          <p:cNvPicPr preferRelativeResize="0"/>
          <p:nvPr/>
        </p:nvPicPr>
        <p:blipFill>
          <a:blip r:embed="rId9">
            <a:alphaModFix/>
          </a:blip>
          <a:stretch>
            <a:fillRect/>
          </a:stretch>
        </p:blipFill>
        <p:spPr>
          <a:xfrm>
            <a:off x="1205575" y="2179108"/>
            <a:ext cx="1507325" cy="1046067"/>
          </a:xfrm>
          <a:prstGeom prst="rect">
            <a:avLst/>
          </a:prstGeom>
          <a:noFill/>
          <a:ln w="38100" cap="flat" cmpd="sng">
            <a:solidFill>
              <a:srgbClr val="FF0000"/>
            </a:solidFill>
            <a:prstDash val="solid"/>
            <a:round/>
            <a:headEnd type="none" w="sm" len="sm"/>
            <a:tailEnd type="none" w="sm" len="sm"/>
          </a:ln>
        </p:spPr>
      </p:pic>
      <p:pic>
        <p:nvPicPr>
          <p:cNvPr id="149" name="Google Shape;149;p21"/>
          <p:cNvPicPr preferRelativeResize="0"/>
          <p:nvPr/>
        </p:nvPicPr>
        <p:blipFill>
          <a:blip r:embed="rId10">
            <a:alphaModFix/>
          </a:blip>
          <a:stretch>
            <a:fillRect/>
          </a:stretch>
        </p:blipFill>
        <p:spPr>
          <a:xfrm>
            <a:off x="152400" y="3859574"/>
            <a:ext cx="1580850" cy="1132549"/>
          </a:xfrm>
          <a:prstGeom prst="rect">
            <a:avLst/>
          </a:prstGeom>
          <a:noFill/>
          <a:ln w="38100" cap="flat" cmpd="sng">
            <a:solidFill>
              <a:srgbClr val="FF0000"/>
            </a:solidFill>
            <a:prstDash val="solid"/>
            <a:round/>
            <a:headEnd type="none" w="sm" len="sm"/>
            <a:tailEnd type="none" w="sm" len="sm"/>
          </a:ln>
        </p:spPr>
      </p:pic>
      <p:pic>
        <p:nvPicPr>
          <p:cNvPr id="150" name="Google Shape;150;p21"/>
          <p:cNvPicPr preferRelativeResize="0"/>
          <p:nvPr/>
        </p:nvPicPr>
        <p:blipFill>
          <a:blip r:embed="rId11">
            <a:alphaModFix/>
          </a:blip>
          <a:stretch>
            <a:fillRect/>
          </a:stretch>
        </p:blipFill>
        <p:spPr>
          <a:xfrm>
            <a:off x="2189325" y="3448825"/>
            <a:ext cx="1580850" cy="1143000"/>
          </a:xfrm>
          <a:prstGeom prst="rect">
            <a:avLst/>
          </a:prstGeom>
          <a:noFill/>
          <a:ln w="38100" cap="flat" cmpd="sng">
            <a:solidFill>
              <a:srgbClr val="FF0000"/>
            </a:solidFill>
            <a:prstDash val="solid"/>
            <a:round/>
            <a:headEnd type="none" w="sm" len="sm"/>
            <a:tailEnd type="none" w="sm" len="sm"/>
          </a:ln>
        </p:spPr>
      </p:pic>
      <p:pic>
        <p:nvPicPr>
          <p:cNvPr id="151" name="Google Shape;151;p21"/>
          <p:cNvPicPr preferRelativeResize="0"/>
          <p:nvPr/>
        </p:nvPicPr>
        <p:blipFill>
          <a:blip r:embed="rId12">
            <a:alphaModFix/>
          </a:blip>
          <a:stretch>
            <a:fillRect/>
          </a:stretch>
        </p:blipFill>
        <p:spPr>
          <a:xfrm>
            <a:off x="577175" y="2327512"/>
            <a:ext cx="1680772" cy="1046075"/>
          </a:xfrm>
          <a:prstGeom prst="rect">
            <a:avLst/>
          </a:prstGeom>
          <a:noFill/>
          <a:ln w="38100" cap="flat" cmpd="sng">
            <a:solidFill>
              <a:srgbClr val="FF0000"/>
            </a:solidFill>
            <a:prstDash val="solid"/>
            <a:round/>
            <a:headEnd type="none" w="sm" len="sm"/>
            <a:tailEnd type="none" w="sm" len="sm"/>
          </a:ln>
        </p:spPr>
      </p:pic>
      <p:pic>
        <p:nvPicPr>
          <p:cNvPr id="152" name="Google Shape;152;p21"/>
          <p:cNvPicPr preferRelativeResize="0"/>
          <p:nvPr/>
        </p:nvPicPr>
        <p:blipFill>
          <a:blip r:embed="rId13">
            <a:alphaModFix/>
          </a:blip>
          <a:stretch>
            <a:fillRect/>
          </a:stretch>
        </p:blipFill>
        <p:spPr>
          <a:xfrm>
            <a:off x="317600" y="3543375"/>
            <a:ext cx="1680776" cy="1257648"/>
          </a:xfrm>
          <a:prstGeom prst="rect">
            <a:avLst/>
          </a:prstGeom>
          <a:noFill/>
          <a:ln w="38100" cap="flat" cmpd="sng">
            <a:solidFill>
              <a:srgbClr val="FF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a0dc55c-79c7-42a4-8508-5dcb258818c6">
      <UserInfo>
        <DisplayName>Rob Wickens</DisplayName>
        <AccountId>1094</AccountId>
        <AccountType/>
      </UserInfo>
    </SharedWithUsers>
    <MediaLengthInSeconds xmlns="d0ee016b-a37b-4a2c-bcab-527394bc5af0" xsi:nil="true"/>
    <lcf76f155ced4ddcb4097134ff3c332f xmlns="d0ee016b-a37b-4a2c-bcab-527394bc5af0">
      <Terms xmlns="http://schemas.microsoft.com/office/infopath/2007/PartnerControls"/>
    </lcf76f155ced4ddcb4097134ff3c332f>
    <TaxCatchAll xmlns="da0dc55c-79c7-42a4-8508-5dcb258818c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2D59EBACE9B946AB9F21BA0E481320" ma:contentTypeVersion="16" ma:contentTypeDescription="Create a new document." ma:contentTypeScope="" ma:versionID="a7a7f70b5dcc35b44c17d3a0c0224439">
  <xsd:schema xmlns:xsd="http://www.w3.org/2001/XMLSchema" xmlns:xs="http://www.w3.org/2001/XMLSchema" xmlns:p="http://schemas.microsoft.com/office/2006/metadata/properties" xmlns:ns2="da0dc55c-79c7-42a4-8508-5dcb258818c6" xmlns:ns3="d0ee016b-a37b-4a2c-bcab-527394bc5af0" targetNamespace="http://schemas.microsoft.com/office/2006/metadata/properties" ma:root="true" ma:fieldsID="bde2a25389aa1923c1766aacca4ba3b3" ns2:_="" ns3:_="">
    <xsd:import namespace="da0dc55c-79c7-42a4-8508-5dcb258818c6"/>
    <xsd:import namespace="d0ee016b-a37b-4a2c-bcab-527394bc5af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0dc55c-79c7-42a4-8508-5dcb258818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9c11e83-3186-425f-a5de-12b0aad9dc39}" ma:internalName="TaxCatchAll" ma:showField="CatchAllData" ma:web="da0dc55c-79c7-42a4-8508-5dcb258818c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ee016b-a37b-4a2c-bcab-527394bc5a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4a8d9e-7ee9-4edc-a3a1-2a56dc8e791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B463D0-A493-4800-9455-B4A91907F2CC}">
  <ds:schemaRefs>
    <ds:schemaRef ds:uri="http://schemas.microsoft.com/office/2006/metadata/properties"/>
    <ds:schemaRef ds:uri="http://schemas.microsoft.com/office/infopath/2007/PartnerControls"/>
    <ds:schemaRef ds:uri="da0dc55c-79c7-42a4-8508-5dcb258818c6"/>
    <ds:schemaRef ds:uri="d0ee016b-a37b-4a2c-bcab-527394bc5af0"/>
  </ds:schemaRefs>
</ds:datastoreItem>
</file>

<file path=customXml/itemProps2.xml><?xml version="1.0" encoding="utf-8"?>
<ds:datastoreItem xmlns:ds="http://schemas.openxmlformats.org/officeDocument/2006/customXml" ds:itemID="{581BD59A-4E3F-4780-99D3-766C99E6D5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0dc55c-79c7-42a4-8508-5dcb258818c6"/>
    <ds:schemaRef ds:uri="d0ee016b-a37b-4a2c-bcab-527394bc5a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9D7C7E-8A46-4875-A76B-80D6E95CC8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29</Slides>
  <Notes>29</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Simple Light</vt:lpstr>
      <vt:lpstr>PowerPoint Presentation</vt:lpstr>
      <vt:lpstr>PowerPoint Presentation</vt:lpstr>
      <vt:lpstr>PowerPoint Presentation</vt:lpstr>
      <vt:lpstr>PowerPoint Presentation</vt:lpstr>
      <vt:lpstr>Water is everywhere!</vt:lpstr>
      <vt:lpstr>PowerPoint Presentation</vt:lpstr>
      <vt:lpstr>PowerPoint Presentation</vt:lpstr>
      <vt:lpstr>Activity: Sort it Out!</vt:lpstr>
      <vt:lpstr>PowerPoint Presentation</vt:lpstr>
      <vt:lpstr>Discuss how you organized your cards!</vt:lpstr>
      <vt:lpstr>PowerPoint Presentation</vt:lpstr>
      <vt:lpstr>What patterns did you see?</vt:lpstr>
      <vt:lpstr>What patterns did you see?</vt:lpstr>
      <vt:lpstr>What patterns did you see?</vt:lpstr>
      <vt:lpstr>What patterns did you see?</vt:lpstr>
      <vt:lpstr>What patterns did you see?</vt:lpstr>
      <vt:lpstr>What patterns did you see?</vt:lpstr>
      <vt:lpstr>What did we do today? Let’s review!</vt:lpstr>
      <vt:lpstr>PowerPoint Presentation</vt:lpstr>
      <vt:lpstr>PowerPoint Presentation</vt:lpstr>
      <vt:lpstr>PowerPoint Presentation</vt:lpstr>
      <vt:lpstr>What do you remember from Water in Nature Part A?</vt:lpstr>
      <vt:lpstr>What if we put ALL the pictures into one group?</vt:lpstr>
      <vt:lpstr>What if we put ALL the pictures into one group?</vt:lpstr>
      <vt:lpstr>Investigation Time!</vt:lpstr>
      <vt:lpstr>Investigation Time!</vt:lpstr>
      <vt:lpstr>What did you observe?</vt:lpstr>
      <vt:lpstr>Vocabulary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1</cp:revision>
  <dcterms:modified xsi:type="dcterms:W3CDTF">2023-08-01T23:46:36Z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0x010100E42D59EBACE9B946AB9F21BA0E481320</vt:lpwstr>
  </property>
  <property fmtid="{D5CDD505-2E9C-101B-9397-08002B2CF9AE}" pid="3" name="Order">
    <vt:r8>1300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ies>
</file>